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
  </p:notesMasterIdLst>
  <p:sldIdLst>
    <p:sldId id="256" r:id="rId2"/>
    <p:sldId id="257" r:id="rId3"/>
    <p:sldId id="258" r:id="rId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8CB2"/>
    <a:srgbClr val="4B569E"/>
    <a:srgbClr val="1530B4"/>
    <a:srgbClr val="1B8CB2"/>
    <a:srgbClr val="147FAE"/>
    <a:srgbClr val="269FB8"/>
    <a:srgbClr val="2899B6"/>
    <a:srgbClr val="188CB3"/>
    <a:srgbClr val="00C3A5"/>
    <a:srgbClr val="006CA7"/>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87"/>
  </p:normalViewPr>
  <p:slideViewPr>
    <p:cSldViewPr snapToGrid="0" snapToObjects="1">
      <p:cViewPr>
        <p:scale>
          <a:sx n="100" d="100"/>
          <a:sy n="100" d="100"/>
        </p:scale>
        <p:origin x="868" y="25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jpg>
</file>

<file path=ppt/media/image2.png>
</file>

<file path=ppt/media/image3.pn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EAB6674-EB27-994C-A905-1D122DBD1C2E}" type="datetimeFigureOut">
              <a:rPr lang="en-US" smtClean="0"/>
              <a:t>11/26/2019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D88733B-3D0B-6E4E-AE60-031C1700E890}" type="slidenum">
              <a:rPr lang="en-US" smtClean="0"/>
              <a:t>‹#›</a:t>
            </a:fld>
            <a:endParaRPr lang="en-US"/>
          </a:p>
        </p:txBody>
      </p:sp>
    </p:spTree>
    <p:extLst>
      <p:ext uri="{BB962C8B-B14F-4D97-AF65-F5344CB8AC3E}">
        <p14:creationId xmlns:p14="http://schemas.microsoft.com/office/powerpoint/2010/main" val="307081143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D88733B-3D0B-6E4E-AE60-031C1700E890}" type="slidenum">
              <a:rPr lang="en-US" smtClean="0"/>
              <a:t>1</a:t>
            </a:fld>
            <a:endParaRPr lang="en-US"/>
          </a:p>
        </p:txBody>
      </p:sp>
    </p:spTree>
    <p:extLst>
      <p:ext uri="{BB962C8B-B14F-4D97-AF65-F5344CB8AC3E}">
        <p14:creationId xmlns:p14="http://schemas.microsoft.com/office/powerpoint/2010/main" val="29710920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D88733B-3D0B-6E4E-AE60-031C1700E890}" type="slidenum">
              <a:rPr lang="en-US" smtClean="0"/>
              <a:t>2</a:t>
            </a:fld>
            <a:endParaRPr lang="en-US"/>
          </a:p>
        </p:txBody>
      </p:sp>
    </p:spTree>
    <p:extLst>
      <p:ext uri="{BB962C8B-B14F-4D97-AF65-F5344CB8AC3E}">
        <p14:creationId xmlns:p14="http://schemas.microsoft.com/office/powerpoint/2010/main" val="33357756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D88733B-3D0B-6E4E-AE60-031C1700E890}" type="slidenum">
              <a:rPr lang="en-US" smtClean="0"/>
              <a:t>3</a:t>
            </a:fld>
            <a:endParaRPr lang="en-US"/>
          </a:p>
        </p:txBody>
      </p:sp>
    </p:spTree>
    <p:extLst>
      <p:ext uri="{BB962C8B-B14F-4D97-AF65-F5344CB8AC3E}">
        <p14:creationId xmlns:p14="http://schemas.microsoft.com/office/powerpoint/2010/main" val="19675789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s-ES_tradnl"/>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_tradnl"/>
              <a:t>Click to edit Master subtitle style</a:t>
            </a:r>
            <a:endParaRPr lang="en-US"/>
          </a:p>
        </p:txBody>
      </p:sp>
      <p:sp>
        <p:nvSpPr>
          <p:cNvPr id="4" name="Date Placeholder 3"/>
          <p:cNvSpPr>
            <a:spLocks noGrp="1"/>
          </p:cNvSpPr>
          <p:nvPr>
            <p:ph type="dt" sz="half" idx="10"/>
          </p:nvPr>
        </p:nvSpPr>
        <p:spPr/>
        <p:txBody>
          <a:bodyPr/>
          <a:lstStyle/>
          <a:p>
            <a:fld id="{51F8EF0B-12BF-FB45-8F30-C3AAC4427A0F}" type="datetimeFigureOut">
              <a:rPr lang="en-US" smtClean="0"/>
              <a:t>11/26/2019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1FA3F9-C1D3-3242-B774-EB284E9E81B2}" type="slidenum">
              <a:rPr lang="en-US" smtClean="0"/>
              <a:t>‹#›</a:t>
            </a:fld>
            <a:endParaRPr lang="en-US"/>
          </a:p>
        </p:txBody>
      </p:sp>
    </p:spTree>
    <p:extLst>
      <p:ext uri="{BB962C8B-B14F-4D97-AF65-F5344CB8AC3E}">
        <p14:creationId xmlns:p14="http://schemas.microsoft.com/office/powerpoint/2010/main" val="3518864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4" name="Date Placeholder 3"/>
          <p:cNvSpPr>
            <a:spLocks noGrp="1"/>
          </p:cNvSpPr>
          <p:nvPr>
            <p:ph type="dt" sz="half" idx="10"/>
          </p:nvPr>
        </p:nvSpPr>
        <p:spPr/>
        <p:txBody>
          <a:bodyPr/>
          <a:lstStyle/>
          <a:p>
            <a:fld id="{51F8EF0B-12BF-FB45-8F30-C3AAC4427A0F}" type="datetimeFigureOut">
              <a:rPr lang="en-US" smtClean="0"/>
              <a:t>11/26/2019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1FA3F9-C1D3-3242-B774-EB284E9E81B2}" type="slidenum">
              <a:rPr lang="en-US" smtClean="0"/>
              <a:t>‹#›</a:t>
            </a:fld>
            <a:endParaRPr lang="en-US"/>
          </a:p>
        </p:txBody>
      </p:sp>
    </p:spTree>
    <p:extLst>
      <p:ext uri="{BB962C8B-B14F-4D97-AF65-F5344CB8AC3E}">
        <p14:creationId xmlns:p14="http://schemas.microsoft.com/office/powerpoint/2010/main" val="31644192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s-ES_tradnl"/>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4" name="Date Placeholder 3"/>
          <p:cNvSpPr>
            <a:spLocks noGrp="1"/>
          </p:cNvSpPr>
          <p:nvPr>
            <p:ph type="dt" sz="half" idx="10"/>
          </p:nvPr>
        </p:nvSpPr>
        <p:spPr/>
        <p:txBody>
          <a:bodyPr/>
          <a:lstStyle/>
          <a:p>
            <a:fld id="{51F8EF0B-12BF-FB45-8F30-C3AAC4427A0F}" type="datetimeFigureOut">
              <a:rPr lang="en-US" smtClean="0"/>
              <a:t>11/26/2019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1FA3F9-C1D3-3242-B774-EB284E9E81B2}" type="slidenum">
              <a:rPr lang="en-US" smtClean="0"/>
              <a:t>‹#›</a:t>
            </a:fld>
            <a:endParaRPr lang="en-US"/>
          </a:p>
        </p:txBody>
      </p:sp>
    </p:spTree>
    <p:extLst>
      <p:ext uri="{BB962C8B-B14F-4D97-AF65-F5344CB8AC3E}">
        <p14:creationId xmlns:p14="http://schemas.microsoft.com/office/powerpoint/2010/main" val="1158975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a:t>Click to edit Master title style</a:t>
            </a:r>
            <a:endParaRPr lang="en-US"/>
          </a:p>
        </p:txBody>
      </p:sp>
      <p:sp>
        <p:nvSpPr>
          <p:cNvPr id="3" name="Content Placeholder 2"/>
          <p:cNvSpPr>
            <a:spLocks noGrp="1"/>
          </p:cNvSpPr>
          <p:nvPr>
            <p:ph idx="1"/>
          </p:nvPr>
        </p:nvSpPr>
        <p:spPr/>
        <p:txBody>
          <a:body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4" name="Date Placeholder 3"/>
          <p:cNvSpPr>
            <a:spLocks noGrp="1"/>
          </p:cNvSpPr>
          <p:nvPr>
            <p:ph type="dt" sz="half" idx="10"/>
          </p:nvPr>
        </p:nvSpPr>
        <p:spPr/>
        <p:txBody>
          <a:bodyPr/>
          <a:lstStyle/>
          <a:p>
            <a:fld id="{51F8EF0B-12BF-FB45-8F30-C3AAC4427A0F}" type="datetimeFigureOut">
              <a:rPr lang="en-US" smtClean="0"/>
              <a:t>11/26/2019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1FA3F9-C1D3-3242-B774-EB284E9E81B2}" type="slidenum">
              <a:rPr lang="en-US" smtClean="0"/>
              <a:t>‹#›</a:t>
            </a:fld>
            <a:endParaRPr lang="en-US"/>
          </a:p>
        </p:txBody>
      </p:sp>
    </p:spTree>
    <p:extLst>
      <p:ext uri="{BB962C8B-B14F-4D97-AF65-F5344CB8AC3E}">
        <p14:creationId xmlns:p14="http://schemas.microsoft.com/office/powerpoint/2010/main" val="461736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s-ES_tradnl"/>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_tradnl"/>
              <a:t>Click to edit Master text styles</a:t>
            </a:r>
          </a:p>
        </p:txBody>
      </p:sp>
      <p:sp>
        <p:nvSpPr>
          <p:cNvPr id="4" name="Date Placeholder 3"/>
          <p:cNvSpPr>
            <a:spLocks noGrp="1"/>
          </p:cNvSpPr>
          <p:nvPr>
            <p:ph type="dt" sz="half" idx="10"/>
          </p:nvPr>
        </p:nvSpPr>
        <p:spPr/>
        <p:txBody>
          <a:bodyPr/>
          <a:lstStyle/>
          <a:p>
            <a:fld id="{51F8EF0B-12BF-FB45-8F30-C3AAC4427A0F}" type="datetimeFigureOut">
              <a:rPr lang="en-US" smtClean="0"/>
              <a:t>11/26/2019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1FA3F9-C1D3-3242-B774-EB284E9E81B2}" type="slidenum">
              <a:rPr lang="en-US" smtClean="0"/>
              <a:t>‹#›</a:t>
            </a:fld>
            <a:endParaRPr lang="en-US"/>
          </a:p>
        </p:txBody>
      </p:sp>
    </p:spTree>
    <p:extLst>
      <p:ext uri="{BB962C8B-B14F-4D97-AF65-F5344CB8AC3E}">
        <p14:creationId xmlns:p14="http://schemas.microsoft.com/office/powerpoint/2010/main" val="33204762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5" name="Date Placeholder 4"/>
          <p:cNvSpPr>
            <a:spLocks noGrp="1"/>
          </p:cNvSpPr>
          <p:nvPr>
            <p:ph type="dt" sz="half" idx="10"/>
          </p:nvPr>
        </p:nvSpPr>
        <p:spPr/>
        <p:txBody>
          <a:bodyPr/>
          <a:lstStyle/>
          <a:p>
            <a:fld id="{51F8EF0B-12BF-FB45-8F30-C3AAC4427A0F}" type="datetimeFigureOut">
              <a:rPr lang="en-US" smtClean="0"/>
              <a:t>11/26/2019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1FA3F9-C1D3-3242-B774-EB284E9E81B2}" type="slidenum">
              <a:rPr lang="en-US" smtClean="0"/>
              <a:t>‹#›</a:t>
            </a:fld>
            <a:endParaRPr lang="en-US"/>
          </a:p>
        </p:txBody>
      </p:sp>
    </p:spTree>
    <p:extLst>
      <p:ext uri="{BB962C8B-B14F-4D97-AF65-F5344CB8AC3E}">
        <p14:creationId xmlns:p14="http://schemas.microsoft.com/office/powerpoint/2010/main" val="10896568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s-ES_tradnl"/>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7" name="Date Placeholder 6"/>
          <p:cNvSpPr>
            <a:spLocks noGrp="1"/>
          </p:cNvSpPr>
          <p:nvPr>
            <p:ph type="dt" sz="half" idx="10"/>
          </p:nvPr>
        </p:nvSpPr>
        <p:spPr/>
        <p:txBody>
          <a:bodyPr/>
          <a:lstStyle/>
          <a:p>
            <a:fld id="{51F8EF0B-12BF-FB45-8F30-C3AAC4427A0F}" type="datetimeFigureOut">
              <a:rPr lang="en-US" smtClean="0"/>
              <a:t>11/26/2019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61FA3F9-C1D3-3242-B774-EB284E9E81B2}" type="slidenum">
              <a:rPr lang="en-US" smtClean="0"/>
              <a:t>‹#›</a:t>
            </a:fld>
            <a:endParaRPr lang="en-US"/>
          </a:p>
        </p:txBody>
      </p:sp>
    </p:spTree>
    <p:extLst>
      <p:ext uri="{BB962C8B-B14F-4D97-AF65-F5344CB8AC3E}">
        <p14:creationId xmlns:p14="http://schemas.microsoft.com/office/powerpoint/2010/main" val="25010607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_tradnl"/>
              <a:t>Click to edit Master title style</a:t>
            </a:r>
            <a:endParaRPr lang="en-US"/>
          </a:p>
        </p:txBody>
      </p:sp>
      <p:sp>
        <p:nvSpPr>
          <p:cNvPr id="3" name="Date Placeholder 2"/>
          <p:cNvSpPr>
            <a:spLocks noGrp="1"/>
          </p:cNvSpPr>
          <p:nvPr>
            <p:ph type="dt" sz="half" idx="10"/>
          </p:nvPr>
        </p:nvSpPr>
        <p:spPr/>
        <p:txBody>
          <a:bodyPr/>
          <a:lstStyle/>
          <a:p>
            <a:fld id="{51F8EF0B-12BF-FB45-8F30-C3AAC4427A0F}" type="datetimeFigureOut">
              <a:rPr lang="en-US" smtClean="0"/>
              <a:t>11/26/2019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61FA3F9-C1D3-3242-B774-EB284E9E81B2}" type="slidenum">
              <a:rPr lang="en-US" smtClean="0"/>
              <a:t>‹#›</a:t>
            </a:fld>
            <a:endParaRPr lang="en-US"/>
          </a:p>
        </p:txBody>
      </p:sp>
    </p:spTree>
    <p:extLst>
      <p:ext uri="{BB962C8B-B14F-4D97-AF65-F5344CB8AC3E}">
        <p14:creationId xmlns:p14="http://schemas.microsoft.com/office/powerpoint/2010/main" val="10353101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1F8EF0B-12BF-FB45-8F30-C3AAC4427A0F}" type="datetimeFigureOut">
              <a:rPr lang="en-US" smtClean="0"/>
              <a:t>11/26/2019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61FA3F9-C1D3-3242-B774-EB284E9E81B2}" type="slidenum">
              <a:rPr lang="en-US" smtClean="0"/>
              <a:t>‹#›</a:t>
            </a:fld>
            <a:endParaRPr lang="en-US"/>
          </a:p>
        </p:txBody>
      </p:sp>
    </p:spTree>
    <p:extLst>
      <p:ext uri="{BB962C8B-B14F-4D97-AF65-F5344CB8AC3E}">
        <p14:creationId xmlns:p14="http://schemas.microsoft.com/office/powerpoint/2010/main" val="39855782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s-ES_tradnl"/>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a:t>Click to edit Master text styles</a:t>
            </a:r>
          </a:p>
        </p:txBody>
      </p:sp>
      <p:sp>
        <p:nvSpPr>
          <p:cNvPr id="5" name="Date Placeholder 4"/>
          <p:cNvSpPr>
            <a:spLocks noGrp="1"/>
          </p:cNvSpPr>
          <p:nvPr>
            <p:ph type="dt" sz="half" idx="10"/>
          </p:nvPr>
        </p:nvSpPr>
        <p:spPr/>
        <p:txBody>
          <a:bodyPr/>
          <a:lstStyle/>
          <a:p>
            <a:fld id="{51F8EF0B-12BF-FB45-8F30-C3AAC4427A0F}" type="datetimeFigureOut">
              <a:rPr lang="en-US" smtClean="0"/>
              <a:t>11/26/2019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1FA3F9-C1D3-3242-B774-EB284E9E81B2}" type="slidenum">
              <a:rPr lang="en-US" smtClean="0"/>
              <a:t>‹#›</a:t>
            </a:fld>
            <a:endParaRPr lang="en-US"/>
          </a:p>
        </p:txBody>
      </p:sp>
    </p:spTree>
    <p:extLst>
      <p:ext uri="{BB962C8B-B14F-4D97-AF65-F5344CB8AC3E}">
        <p14:creationId xmlns:p14="http://schemas.microsoft.com/office/powerpoint/2010/main" val="42025611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s-ES_tradnl"/>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_tradnl"/>
              <a:t>Click to edit Master text styles</a:t>
            </a:r>
          </a:p>
        </p:txBody>
      </p:sp>
      <p:sp>
        <p:nvSpPr>
          <p:cNvPr id="5" name="Date Placeholder 4"/>
          <p:cNvSpPr>
            <a:spLocks noGrp="1"/>
          </p:cNvSpPr>
          <p:nvPr>
            <p:ph type="dt" sz="half" idx="10"/>
          </p:nvPr>
        </p:nvSpPr>
        <p:spPr/>
        <p:txBody>
          <a:bodyPr/>
          <a:lstStyle/>
          <a:p>
            <a:fld id="{51F8EF0B-12BF-FB45-8F30-C3AAC4427A0F}" type="datetimeFigureOut">
              <a:rPr lang="en-US" smtClean="0"/>
              <a:t>11/26/2019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1FA3F9-C1D3-3242-B774-EB284E9E81B2}" type="slidenum">
              <a:rPr lang="en-US" smtClean="0"/>
              <a:t>‹#›</a:t>
            </a:fld>
            <a:endParaRPr lang="en-US"/>
          </a:p>
        </p:txBody>
      </p:sp>
    </p:spTree>
    <p:extLst>
      <p:ext uri="{BB962C8B-B14F-4D97-AF65-F5344CB8AC3E}">
        <p14:creationId xmlns:p14="http://schemas.microsoft.com/office/powerpoint/2010/main" val="33775344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_tradnl"/>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_tradnl"/>
              <a:t>Click to edit Master text styles</a:t>
            </a:r>
          </a:p>
          <a:p>
            <a:pPr lvl="1"/>
            <a:r>
              <a:rPr lang="es-ES_tradnl"/>
              <a:t>Second level</a:t>
            </a:r>
          </a:p>
          <a:p>
            <a:pPr lvl="2"/>
            <a:r>
              <a:rPr lang="es-ES_tradnl"/>
              <a:t>Third level</a:t>
            </a:r>
          </a:p>
          <a:p>
            <a:pPr lvl="3"/>
            <a:r>
              <a:rPr lang="es-ES_tradnl"/>
              <a:t>Fourth level</a:t>
            </a:r>
          </a:p>
          <a:p>
            <a:pPr lvl="4"/>
            <a:r>
              <a:rPr lang="es-ES_tradnl"/>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F8EF0B-12BF-FB45-8F30-C3AAC4427A0F}" type="datetimeFigureOut">
              <a:rPr lang="en-US" smtClean="0"/>
              <a:t>11/26/2019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1FA3F9-C1D3-3242-B774-EB284E9E81B2}" type="slidenum">
              <a:rPr lang="en-US" smtClean="0"/>
              <a:t>‹#›</a:t>
            </a:fld>
            <a:endParaRPr lang="en-US"/>
          </a:p>
        </p:txBody>
      </p:sp>
    </p:spTree>
    <p:extLst>
      <p:ext uri="{BB962C8B-B14F-4D97-AF65-F5344CB8AC3E}">
        <p14:creationId xmlns:p14="http://schemas.microsoft.com/office/powerpoint/2010/main" val="12295438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jp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7.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8.jp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Stock-905434454.jpg"/>
          <p:cNvPicPr>
            <a:picLocks noChangeAspect="1"/>
          </p:cNvPicPr>
          <p:nvPr/>
        </p:nvPicPr>
        <p:blipFill rotWithShape="1">
          <a:blip r:embed="rId3">
            <a:extLst>
              <a:ext uri="{28A0092B-C50C-407E-A947-70E740481C1C}">
                <a14:useLocalDpi xmlns:a14="http://schemas.microsoft.com/office/drawing/2010/main" val="0"/>
              </a:ext>
            </a:extLst>
          </a:blip>
          <a:srcRect l="25612" t="-168" r="51392" b="210"/>
          <a:stretch/>
        </p:blipFill>
        <p:spPr>
          <a:xfrm>
            <a:off x="-649" y="-15998"/>
            <a:ext cx="2346832" cy="6873998"/>
          </a:xfrm>
          <a:prstGeom prst="rect">
            <a:avLst/>
          </a:prstGeom>
        </p:spPr>
      </p:pic>
      <p:sp>
        <p:nvSpPr>
          <p:cNvPr id="10" name="Rectangle 9"/>
          <p:cNvSpPr/>
          <p:nvPr/>
        </p:nvSpPr>
        <p:spPr>
          <a:xfrm>
            <a:off x="0" y="3206780"/>
            <a:ext cx="2355709" cy="3658906"/>
          </a:xfrm>
          <a:prstGeom prst="rect">
            <a:avLst/>
          </a:prstGeom>
          <a:gradFill flip="none" rotWithShape="1">
            <a:gsLst>
              <a:gs pos="0">
                <a:schemeClr val="tx1">
                  <a:alpha val="62000"/>
                </a:schemeClr>
              </a:gs>
              <a:gs pos="100000">
                <a:srgbClr val="FFFFFF">
                  <a:alpha val="0"/>
                </a:srgbClr>
              </a:gs>
            </a:gsLst>
            <a:lin ang="16200000" scaled="0"/>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p:cNvSpPr txBox="1"/>
          <p:nvPr/>
        </p:nvSpPr>
        <p:spPr>
          <a:xfrm>
            <a:off x="-218697" y="4476838"/>
            <a:ext cx="2795362" cy="307777"/>
          </a:xfrm>
          <a:prstGeom prst="rect">
            <a:avLst/>
          </a:prstGeom>
          <a:noFill/>
        </p:spPr>
        <p:txBody>
          <a:bodyPr wrap="square" rtlCol="0">
            <a:spAutoFit/>
          </a:bodyPr>
          <a:lstStyle/>
          <a:p>
            <a:pPr algn="ctr"/>
            <a:r>
              <a:rPr lang="en-US" sz="1400" b="1" dirty="0">
                <a:solidFill>
                  <a:schemeClr val="bg1"/>
                </a:solidFill>
              </a:rPr>
              <a:t>CHARLOTTE WALKER</a:t>
            </a:r>
          </a:p>
        </p:txBody>
      </p:sp>
      <p:sp>
        <p:nvSpPr>
          <p:cNvPr id="11" name="TextBox 10"/>
          <p:cNvSpPr txBox="1"/>
          <p:nvPr/>
        </p:nvSpPr>
        <p:spPr>
          <a:xfrm>
            <a:off x="387716" y="4723152"/>
            <a:ext cx="1538351" cy="307777"/>
          </a:xfrm>
          <a:prstGeom prst="rect">
            <a:avLst/>
          </a:prstGeom>
          <a:noFill/>
        </p:spPr>
        <p:txBody>
          <a:bodyPr wrap="square" rtlCol="0">
            <a:spAutoFit/>
          </a:bodyPr>
          <a:lstStyle/>
          <a:p>
            <a:pPr algn="ctr"/>
            <a:r>
              <a:rPr lang="en-US" sz="1400" b="1" dirty="0">
                <a:solidFill>
                  <a:srgbClr val="FFFFFF"/>
                </a:solidFill>
              </a:rPr>
              <a:t>22, Montreal</a:t>
            </a:r>
          </a:p>
        </p:txBody>
      </p:sp>
      <p:sp>
        <p:nvSpPr>
          <p:cNvPr id="12" name="TextBox 11"/>
          <p:cNvSpPr txBox="1"/>
          <p:nvPr/>
        </p:nvSpPr>
        <p:spPr>
          <a:xfrm>
            <a:off x="411009" y="5123354"/>
            <a:ext cx="1538351" cy="307777"/>
          </a:xfrm>
          <a:prstGeom prst="rect">
            <a:avLst/>
          </a:prstGeom>
          <a:noFill/>
        </p:spPr>
        <p:txBody>
          <a:bodyPr wrap="square" rtlCol="0">
            <a:spAutoFit/>
          </a:bodyPr>
          <a:lstStyle/>
          <a:p>
            <a:pPr algn="ctr"/>
            <a:r>
              <a:rPr lang="en-US" sz="1400" b="1" dirty="0">
                <a:solidFill>
                  <a:srgbClr val="FFFFFF"/>
                </a:solidFill>
              </a:rPr>
              <a:t>Student</a:t>
            </a:r>
          </a:p>
        </p:txBody>
      </p:sp>
      <p:cxnSp>
        <p:nvCxnSpPr>
          <p:cNvPr id="14" name="Straight Connector 13"/>
          <p:cNvCxnSpPr/>
          <p:nvPr/>
        </p:nvCxnSpPr>
        <p:spPr>
          <a:xfrm>
            <a:off x="809918" y="5102919"/>
            <a:ext cx="745127" cy="0"/>
          </a:xfrm>
          <a:prstGeom prst="line">
            <a:avLst/>
          </a:prstGeom>
          <a:ln w="3175">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242921" y="5639970"/>
            <a:ext cx="920110" cy="814582"/>
          </a:xfrm>
          <a:prstGeom prst="rect">
            <a:avLst/>
          </a:prstGeom>
          <a:noFill/>
        </p:spPr>
        <p:txBody>
          <a:bodyPr wrap="square" rtlCol="0">
            <a:spAutoFit/>
          </a:bodyPr>
          <a:lstStyle/>
          <a:p>
            <a:pPr>
              <a:lnSpc>
                <a:spcPct val="120000"/>
              </a:lnSpc>
            </a:pPr>
            <a:r>
              <a:rPr lang="en-US" sz="1200" b="1" baseline="30000" dirty="0">
                <a:solidFill>
                  <a:schemeClr val="bg1"/>
                </a:solidFill>
              </a:rPr>
              <a:t>· STATUS</a:t>
            </a:r>
          </a:p>
          <a:p>
            <a:pPr>
              <a:lnSpc>
                <a:spcPct val="120000"/>
              </a:lnSpc>
            </a:pPr>
            <a:r>
              <a:rPr lang="en-US" sz="1200" baseline="30000" dirty="0">
                <a:solidFill>
                  <a:schemeClr val="bg1"/>
                </a:solidFill>
              </a:rPr>
              <a:t>  SINGLE</a:t>
            </a:r>
          </a:p>
          <a:p>
            <a:pPr>
              <a:lnSpc>
                <a:spcPct val="110000"/>
              </a:lnSpc>
            </a:pPr>
            <a:endParaRPr lang="en-US" sz="1200" b="1" baseline="30000" dirty="0">
              <a:solidFill>
                <a:schemeClr val="bg1"/>
              </a:solidFill>
            </a:endParaRPr>
          </a:p>
          <a:p>
            <a:pPr>
              <a:lnSpc>
                <a:spcPct val="120000"/>
              </a:lnSpc>
            </a:pPr>
            <a:r>
              <a:rPr lang="en-US" sz="1200" b="1" baseline="30000" dirty="0">
                <a:solidFill>
                  <a:schemeClr val="bg1"/>
                </a:solidFill>
              </a:rPr>
              <a:t>· TIER</a:t>
            </a:r>
            <a:endParaRPr lang="en-US" sz="1200" baseline="30000" dirty="0">
              <a:solidFill>
                <a:schemeClr val="bg1"/>
              </a:solidFill>
            </a:endParaRPr>
          </a:p>
          <a:p>
            <a:pPr>
              <a:lnSpc>
                <a:spcPct val="120000"/>
              </a:lnSpc>
            </a:pPr>
            <a:r>
              <a:rPr lang="mr-IN" sz="1200" baseline="30000" dirty="0">
                <a:solidFill>
                  <a:schemeClr val="bg1"/>
                </a:solidFill>
              </a:rPr>
              <a:t> </a:t>
            </a:r>
            <a:r>
              <a:rPr lang="en-GB" sz="1200" baseline="30000" dirty="0">
                <a:solidFill>
                  <a:schemeClr val="bg1"/>
                </a:solidFill>
              </a:rPr>
              <a:t>MID-LEVEL</a:t>
            </a:r>
            <a:endParaRPr lang="mr-IN" sz="1000" baseline="30000" dirty="0">
              <a:solidFill>
                <a:schemeClr val="bg1"/>
              </a:solidFill>
            </a:endParaRPr>
          </a:p>
        </p:txBody>
      </p:sp>
      <p:sp>
        <p:nvSpPr>
          <p:cNvPr id="16" name="TextBox 15"/>
          <p:cNvSpPr txBox="1"/>
          <p:nvPr/>
        </p:nvSpPr>
        <p:spPr>
          <a:xfrm>
            <a:off x="1225013" y="5639970"/>
            <a:ext cx="1010150" cy="826893"/>
          </a:xfrm>
          <a:prstGeom prst="rect">
            <a:avLst/>
          </a:prstGeom>
          <a:noFill/>
        </p:spPr>
        <p:txBody>
          <a:bodyPr wrap="square" rtlCol="0">
            <a:spAutoFit/>
          </a:bodyPr>
          <a:lstStyle/>
          <a:p>
            <a:pPr>
              <a:lnSpc>
                <a:spcPct val="120000"/>
              </a:lnSpc>
            </a:pPr>
            <a:r>
              <a:rPr lang="en-US" sz="1200" b="1" baseline="30000" dirty="0">
                <a:solidFill>
                  <a:schemeClr val="bg1"/>
                </a:solidFill>
              </a:rPr>
              <a:t>· SALARY</a:t>
            </a:r>
          </a:p>
          <a:p>
            <a:pPr>
              <a:lnSpc>
                <a:spcPct val="120000"/>
              </a:lnSpc>
            </a:pPr>
            <a:r>
              <a:rPr lang="en-US" sz="1200" baseline="30000" dirty="0">
                <a:solidFill>
                  <a:schemeClr val="bg1"/>
                </a:solidFill>
              </a:rPr>
              <a:t> NA</a:t>
            </a:r>
          </a:p>
          <a:p>
            <a:pPr>
              <a:lnSpc>
                <a:spcPct val="120000"/>
              </a:lnSpc>
            </a:pPr>
            <a:endParaRPr lang="en-US" sz="1200" b="1" baseline="30000" dirty="0">
              <a:solidFill>
                <a:schemeClr val="bg1"/>
              </a:solidFill>
            </a:endParaRPr>
          </a:p>
          <a:p>
            <a:pPr>
              <a:lnSpc>
                <a:spcPct val="120000"/>
              </a:lnSpc>
            </a:pPr>
            <a:r>
              <a:rPr lang="en-US" sz="1200" b="1" baseline="30000" dirty="0">
                <a:solidFill>
                  <a:schemeClr val="bg1"/>
                </a:solidFill>
              </a:rPr>
              <a:t>· ARCHETYPE</a:t>
            </a:r>
            <a:r>
              <a:rPr lang="en-US" sz="1200" baseline="30000" dirty="0">
                <a:solidFill>
                  <a:schemeClr val="bg1"/>
                </a:solidFill>
              </a:rPr>
              <a:t> </a:t>
            </a:r>
          </a:p>
          <a:p>
            <a:pPr>
              <a:lnSpc>
                <a:spcPct val="120000"/>
              </a:lnSpc>
            </a:pPr>
            <a:r>
              <a:rPr lang="en-GB" sz="1200" baseline="30000" dirty="0">
                <a:solidFill>
                  <a:schemeClr val="bg1"/>
                </a:solidFill>
              </a:rPr>
              <a:t>PERFECTIONIST</a:t>
            </a:r>
            <a:endParaRPr lang="mr-IN" sz="1200" baseline="30000" dirty="0">
              <a:solidFill>
                <a:schemeClr val="bg1"/>
              </a:solidFill>
            </a:endParaRPr>
          </a:p>
        </p:txBody>
      </p:sp>
      <p:sp>
        <p:nvSpPr>
          <p:cNvPr id="17" name="TextBox 16"/>
          <p:cNvSpPr txBox="1"/>
          <p:nvPr/>
        </p:nvSpPr>
        <p:spPr>
          <a:xfrm>
            <a:off x="2806223" y="219502"/>
            <a:ext cx="1457857" cy="215444"/>
          </a:xfrm>
          <a:prstGeom prst="rect">
            <a:avLst/>
          </a:prstGeom>
          <a:noFill/>
        </p:spPr>
        <p:txBody>
          <a:bodyPr wrap="square" rtlCol="0">
            <a:spAutoFit/>
          </a:bodyPr>
          <a:lstStyle/>
          <a:p>
            <a:r>
              <a:rPr lang="en-US" sz="800" dirty="0">
                <a:solidFill>
                  <a:srgbClr val="1A8CB2"/>
                </a:solidFill>
              </a:rPr>
              <a:t>PERSONALITY</a:t>
            </a:r>
          </a:p>
        </p:txBody>
      </p:sp>
      <p:sp>
        <p:nvSpPr>
          <p:cNvPr id="18" name="TextBox 17"/>
          <p:cNvSpPr txBox="1"/>
          <p:nvPr/>
        </p:nvSpPr>
        <p:spPr>
          <a:xfrm>
            <a:off x="4480069" y="222778"/>
            <a:ext cx="1457857" cy="215444"/>
          </a:xfrm>
          <a:prstGeom prst="rect">
            <a:avLst/>
          </a:prstGeom>
          <a:noFill/>
        </p:spPr>
        <p:txBody>
          <a:bodyPr wrap="square" rtlCol="0">
            <a:spAutoFit/>
          </a:bodyPr>
          <a:lstStyle/>
          <a:p>
            <a:r>
              <a:rPr lang="en-US" sz="800" dirty="0">
                <a:solidFill>
                  <a:srgbClr val="1A8CB2"/>
                </a:solidFill>
              </a:rPr>
              <a:t>BIO</a:t>
            </a:r>
          </a:p>
        </p:txBody>
      </p:sp>
      <p:sp>
        <p:nvSpPr>
          <p:cNvPr id="19" name="TextBox 18"/>
          <p:cNvSpPr txBox="1"/>
          <p:nvPr/>
        </p:nvSpPr>
        <p:spPr>
          <a:xfrm>
            <a:off x="4202725" y="515201"/>
            <a:ext cx="2572416" cy="1679883"/>
          </a:xfrm>
          <a:prstGeom prst="rect">
            <a:avLst/>
          </a:prstGeom>
          <a:noFill/>
        </p:spPr>
        <p:txBody>
          <a:bodyPr wrap="square" rtlCol="0">
            <a:spAutoFit/>
          </a:bodyPr>
          <a:lstStyle/>
          <a:p>
            <a:pPr>
              <a:lnSpc>
                <a:spcPct val="130000"/>
              </a:lnSpc>
            </a:pPr>
            <a:r>
              <a:rPr lang="en-GB" sz="800" dirty="0">
                <a:solidFill>
                  <a:schemeClr val="tx1">
                    <a:lumMod val="50000"/>
                    <a:lumOff val="50000"/>
                  </a:schemeClr>
                </a:solidFill>
              </a:rPr>
              <a:t>Charlotte recently started a new course as a UX design in at Concordia University. She moved over from Toronto and is still getting used to all the changes, particularly the transportation system. She’s excited to visit all the places in Montreal.</a:t>
            </a:r>
          </a:p>
          <a:p>
            <a:pPr>
              <a:lnSpc>
                <a:spcPct val="130000"/>
              </a:lnSpc>
            </a:pPr>
            <a:endParaRPr lang="en-GB" sz="800" dirty="0">
              <a:solidFill>
                <a:schemeClr val="tx1">
                  <a:lumMod val="50000"/>
                  <a:lumOff val="50000"/>
                </a:schemeClr>
              </a:solidFill>
            </a:endParaRPr>
          </a:p>
          <a:p>
            <a:pPr>
              <a:lnSpc>
                <a:spcPct val="130000"/>
              </a:lnSpc>
            </a:pPr>
            <a:r>
              <a:rPr lang="en-GB" sz="800" dirty="0">
                <a:solidFill>
                  <a:schemeClr val="tx1">
                    <a:lumMod val="50000"/>
                    <a:lumOff val="50000"/>
                  </a:schemeClr>
                </a:solidFill>
              </a:rPr>
              <a:t>Outside of the university she’s a sports</a:t>
            </a:r>
            <a:r>
              <a:rPr lang="es-ES_tradnl" sz="800" dirty="0">
                <a:solidFill>
                  <a:schemeClr val="tx1">
                    <a:lumMod val="50000"/>
                    <a:lumOff val="50000"/>
                  </a:schemeClr>
                </a:solidFill>
              </a:rPr>
              <a:t>-mad psychology grad</a:t>
            </a:r>
            <a:r>
              <a:rPr lang="en-GB" sz="800" dirty="0">
                <a:solidFill>
                  <a:schemeClr val="tx1">
                    <a:lumMod val="50000"/>
                    <a:lumOff val="50000"/>
                  </a:schemeClr>
                </a:solidFill>
              </a:rPr>
              <a:t>. She enjoys reading blogs and will sometimes go to visit nearby places. She’s also tuned into different hiking and tracking groups.</a:t>
            </a:r>
            <a:endParaRPr lang="en-US" sz="800" dirty="0"/>
          </a:p>
        </p:txBody>
      </p:sp>
      <p:sp>
        <p:nvSpPr>
          <p:cNvPr id="20" name="TextBox 19"/>
          <p:cNvSpPr txBox="1"/>
          <p:nvPr/>
        </p:nvSpPr>
        <p:spPr>
          <a:xfrm>
            <a:off x="2585385" y="4544837"/>
            <a:ext cx="1976197" cy="2031325"/>
          </a:xfrm>
          <a:prstGeom prst="rect">
            <a:avLst/>
          </a:prstGeom>
          <a:noFill/>
        </p:spPr>
        <p:txBody>
          <a:bodyPr wrap="square" rtlCol="0">
            <a:spAutoFit/>
          </a:bodyPr>
          <a:lstStyle/>
          <a:p>
            <a:pPr marL="171450" lvl="0" indent="-171450">
              <a:lnSpc>
                <a:spcPct val="150000"/>
              </a:lnSpc>
              <a:buClr>
                <a:srgbClr val="2BC0BE"/>
              </a:buClr>
              <a:buFont typeface="Arial"/>
              <a:buChar char="•"/>
            </a:pPr>
            <a:r>
              <a:rPr lang="en-GB" sz="800" dirty="0">
                <a:solidFill>
                  <a:schemeClr val="tx1">
                    <a:lumMod val="50000"/>
                    <a:lumOff val="50000"/>
                  </a:schemeClr>
                </a:solidFill>
              </a:rPr>
              <a:t>Visit all the places in Montreal, so she can understand the French culture of the community.</a:t>
            </a:r>
          </a:p>
          <a:p>
            <a:pPr marL="171450" lvl="0" indent="-171450">
              <a:lnSpc>
                <a:spcPct val="150000"/>
              </a:lnSpc>
              <a:buClr>
                <a:srgbClr val="2BC0BE"/>
              </a:buClr>
              <a:buFont typeface="Arial"/>
              <a:buChar char="•"/>
            </a:pPr>
            <a:endParaRPr lang="en-US" sz="800" dirty="0">
              <a:solidFill>
                <a:schemeClr val="tx1">
                  <a:lumMod val="50000"/>
                  <a:lumOff val="50000"/>
                </a:schemeClr>
              </a:solidFill>
            </a:endParaRPr>
          </a:p>
          <a:p>
            <a:pPr marL="171450" indent="-171450">
              <a:lnSpc>
                <a:spcPct val="150000"/>
              </a:lnSpc>
              <a:buClr>
                <a:srgbClr val="2BC0BE"/>
              </a:buClr>
              <a:buFont typeface="Arial"/>
              <a:buChar char="•"/>
            </a:pPr>
            <a:r>
              <a:rPr lang="en-GB" sz="800" dirty="0">
                <a:solidFill>
                  <a:schemeClr val="tx1">
                    <a:lumMod val="50000"/>
                    <a:lumOff val="50000"/>
                  </a:schemeClr>
                </a:solidFill>
              </a:rPr>
              <a:t>Visit most of the Churches and Cathedrals Montreal has. </a:t>
            </a:r>
          </a:p>
          <a:p>
            <a:pPr>
              <a:lnSpc>
                <a:spcPct val="150000"/>
              </a:lnSpc>
              <a:buClr>
                <a:srgbClr val="2BC0BE"/>
              </a:buClr>
            </a:pPr>
            <a:endParaRPr lang="en-US" sz="800" dirty="0">
              <a:solidFill>
                <a:schemeClr val="tx1">
                  <a:lumMod val="50000"/>
                  <a:lumOff val="50000"/>
                </a:schemeClr>
              </a:solidFill>
            </a:endParaRPr>
          </a:p>
          <a:p>
            <a:pPr marL="171450" lvl="0" indent="-171450">
              <a:lnSpc>
                <a:spcPct val="150000"/>
              </a:lnSpc>
              <a:buClr>
                <a:srgbClr val="2BC0BE"/>
              </a:buClr>
              <a:buFont typeface="Arial"/>
              <a:buChar char="•"/>
            </a:pPr>
            <a:r>
              <a:rPr lang="en-GB" sz="800" dirty="0">
                <a:solidFill>
                  <a:schemeClr val="tx1">
                    <a:lumMod val="50000"/>
                    <a:lumOff val="50000"/>
                  </a:schemeClr>
                </a:solidFill>
              </a:rPr>
              <a:t>Grow the knowledge about UX design</a:t>
            </a:r>
          </a:p>
          <a:p>
            <a:pPr lvl="0">
              <a:lnSpc>
                <a:spcPct val="150000"/>
              </a:lnSpc>
            </a:pPr>
            <a:endParaRPr lang="en-US" sz="800" dirty="0">
              <a:solidFill>
                <a:schemeClr val="tx1">
                  <a:lumMod val="50000"/>
                  <a:lumOff val="50000"/>
                </a:schemeClr>
              </a:solidFill>
            </a:endParaRPr>
          </a:p>
          <a:p>
            <a:endParaRPr lang="en-US" dirty="0"/>
          </a:p>
        </p:txBody>
      </p:sp>
      <p:sp>
        <p:nvSpPr>
          <p:cNvPr id="22" name="TextBox 21"/>
          <p:cNvSpPr txBox="1"/>
          <p:nvPr/>
        </p:nvSpPr>
        <p:spPr>
          <a:xfrm>
            <a:off x="4853164" y="4551317"/>
            <a:ext cx="1976197" cy="2215991"/>
          </a:xfrm>
          <a:prstGeom prst="rect">
            <a:avLst/>
          </a:prstGeom>
          <a:noFill/>
        </p:spPr>
        <p:txBody>
          <a:bodyPr wrap="square" rtlCol="0">
            <a:spAutoFit/>
          </a:bodyPr>
          <a:lstStyle/>
          <a:p>
            <a:pPr marL="171450" lvl="0" indent="-171450">
              <a:lnSpc>
                <a:spcPct val="150000"/>
              </a:lnSpc>
              <a:buClr>
                <a:srgbClr val="2BC0BE"/>
              </a:buClr>
              <a:buFont typeface="Arial"/>
              <a:buChar char="•"/>
            </a:pPr>
            <a:r>
              <a:rPr lang="en-GB" sz="800" dirty="0">
                <a:solidFill>
                  <a:srgbClr val="7F7F7F"/>
                </a:solidFill>
              </a:rPr>
              <a:t>Not able to get enough time from her studies to visit new places.</a:t>
            </a:r>
          </a:p>
          <a:p>
            <a:pPr lvl="0">
              <a:lnSpc>
                <a:spcPct val="150000"/>
              </a:lnSpc>
              <a:buClr>
                <a:srgbClr val="2BC0BE"/>
              </a:buClr>
            </a:pPr>
            <a:endParaRPr lang="en-US" sz="800" dirty="0">
              <a:solidFill>
                <a:schemeClr val="tx1">
                  <a:lumMod val="50000"/>
                  <a:lumOff val="50000"/>
                </a:schemeClr>
              </a:solidFill>
            </a:endParaRPr>
          </a:p>
          <a:p>
            <a:pPr marL="171450" lvl="0" indent="-171450">
              <a:lnSpc>
                <a:spcPct val="150000"/>
              </a:lnSpc>
              <a:buClr>
                <a:srgbClr val="2BC0BE"/>
              </a:buClr>
              <a:buFont typeface="Arial"/>
              <a:buChar char="•"/>
            </a:pPr>
            <a:r>
              <a:rPr lang="en-GB" sz="800" dirty="0">
                <a:solidFill>
                  <a:srgbClr val="7F7F7F"/>
                </a:solidFill>
              </a:rPr>
              <a:t>Dealing with more busy schedule than before.</a:t>
            </a:r>
          </a:p>
          <a:p>
            <a:pPr marL="171450" lvl="0" indent="-171450">
              <a:lnSpc>
                <a:spcPct val="150000"/>
              </a:lnSpc>
              <a:buClr>
                <a:srgbClr val="2BC0BE"/>
              </a:buClr>
              <a:buFont typeface="Arial"/>
              <a:buChar char="•"/>
            </a:pPr>
            <a:endParaRPr lang="en-US" sz="800" dirty="0">
              <a:solidFill>
                <a:srgbClr val="7F7F7F"/>
              </a:solidFill>
            </a:endParaRPr>
          </a:p>
          <a:p>
            <a:pPr marL="171450" lvl="0" indent="-171450">
              <a:lnSpc>
                <a:spcPct val="150000"/>
              </a:lnSpc>
              <a:buClr>
                <a:srgbClr val="2BC0BE"/>
              </a:buClr>
              <a:buFont typeface="Arial"/>
              <a:buChar char="•"/>
            </a:pPr>
            <a:r>
              <a:rPr lang="en-GB" sz="800" dirty="0">
                <a:solidFill>
                  <a:srgbClr val="7F7F7F"/>
                </a:solidFill>
              </a:rPr>
              <a:t>Communicating necessity for group assignment.</a:t>
            </a:r>
            <a:endParaRPr lang="en-US" sz="800" dirty="0">
              <a:solidFill>
                <a:schemeClr val="tx1">
                  <a:lumMod val="50000"/>
                  <a:lumOff val="50000"/>
                </a:schemeClr>
              </a:solidFill>
            </a:endParaRPr>
          </a:p>
          <a:p>
            <a:pPr lvl="0">
              <a:lnSpc>
                <a:spcPct val="150000"/>
              </a:lnSpc>
            </a:pPr>
            <a:endParaRPr lang="en-US" sz="800" dirty="0">
              <a:solidFill>
                <a:schemeClr val="tx1">
                  <a:lumMod val="50000"/>
                  <a:lumOff val="50000"/>
                </a:schemeClr>
              </a:solidFill>
            </a:endParaRPr>
          </a:p>
          <a:p>
            <a:pPr lvl="0">
              <a:lnSpc>
                <a:spcPct val="150000"/>
              </a:lnSpc>
            </a:pPr>
            <a:endParaRPr lang="en-US" sz="800" dirty="0">
              <a:solidFill>
                <a:schemeClr val="tx1">
                  <a:lumMod val="50000"/>
                  <a:lumOff val="50000"/>
                </a:schemeClr>
              </a:solidFill>
            </a:endParaRPr>
          </a:p>
          <a:p>
            <a:endParaRPr lang="en-US" dirty="0"/>
          </a:p>
        </p:txBody>
      </p:sp>
      <p:sp>
        <p:nvSpPr>
          <p:cNvPr id="23" name="TextBox 22"/>
          <p:cNvSpPr txBox="1"/>
          <p:nvPr/>
        </p:nvSpPr>
        <p:spPr>
          <a:xfrm>
            <a:off x="2969510" y="4279484"/>
            <a:ext cx="1457857" cy="230832"/>
          </a:xfrm>
          <a:prstGeom prst="rect">
            <a:avLst/>
          </a:prstGeom>
          <a:noFill/>
        </p:spPr>
        <p:txBody>
          <a:bodyPr wrap="square" rtlCol="0">
            <a:spAutoFit/>
          </a:bodyPr>
          <a:lstStyle/>
          <a:p>
            <a:r>
              <a:rPr lang="en-US" sz="900" dirty="0">
                <a:solidFill>
                  <a:srgbClr val="1A8CB2"/>
                </a:solidFill>
              </a:rPr>
              <a:t>Goals</a:t>
            </a:r>
          </a:p>
        </p:txBody>
      </p:sp>
      <p:sp>
        <p:nvSpPr>
          <p:cNvPr id="24" name="TextBox 23"/>
          <p:cNvSpPr txBox="1"/>
          <p:nvPr/>
        </p:nvSpPr>
        <p:spPr>
          <a:xfrm>
            <a:off x="5171694" y="4271905"/>
            <a:ext cx="1457857" cy="230832"/>
          </a:xfrm>
          <a:prstGeom prst="rect">
            <a:avLst/>
          </a:prstGeom>
          <a:noFill/>
        </p:spPr>
        <p:txBody>
          <a:bodyPr wrap="square" rtlCol="0">
            <a:spAutoFit/>
          </a:bodyPr>
          <a:lstStyle/>
          <a:p>
            <a:r>
              <a:rPr lang="en-US" sz="900" dirty="0">
                <a:solidFill>
                  <a:srgbClr val="1A8CB2"/>
                </a:solidFill>
              </a:rPr>
              <a:t>Frustrations</a:t>
            </a:r>
          </a:p>
        </p:txBody>
      </p:sp>
      <p:sp>
        <p:nvSpPr>
          <p:cNvPr id="25" name="TextBox 24"/>
          <p:cNvSpPr txBox="1"/>
          <p:nvPr/>
        </p:nvSpPr>
        <p:spPr>
          <a:xfrm>
            <a:off x="2927299" y="3028056"/>
            <a:ext cx="1457857" cy="230832"/>
          </a:xfrm>
          <a:prstGeom prst="rect">
            <a:avLst/>
          </a:prstGeom>
          <a:noFill/>
        </p:spPr>
        <p:txBody>
          <a:bodyPr wrap="square" rtlCol="0">
            <a:spAutoFit/>
          </a:bodyPr>
          <a:lstStyle/>
          <a:p>
            <a:r>
              <a:rPr lang="en-US" sz="900" dirty="0">
                <a:solidFill>
                  <a:srgbClr val="1A8CB2"/>
                </a:solidFill>
              </a:rPr>
              <a:t>Motivations</a:t>
            </a:r>
          </a:p>
        </p:txBody>
      </p:sp>
      <p:sp>
        <p:nvSpPr>
          <p:cNvPr id="26" name="TextBox 25"/>
          <p:cNvSpPr txBox="1"/>
          <p:nvPr/>
        </p:nvSpPr>
        <p:spPr>
          <a:xfrm>
            <a:off x="2543745" y="486104"/>
            <a:ext cx="1243917" cy="1535228"/>
          </a:xfrm>
          <a:prstGeom prst="rect">
            <a:avLst/>
          </a:prstGeom>
          <a:noFill/>
        </p:spPr>
        <p:txBody>
          <a:bodyPr wrap="square" rtlCol="0">
            <a:spAutoFit/>
          </a:bodyPr>
          <a:lstStyle/>
          <a:p>
            <a:pPr marL="171450" indent="-171450">
              <a:lnSpc>
                <a:spcPct val="200000"/>
              </a:lnSpc>
              <a:buClr>
                <a:srgbClr val="2BC0BE"/>
              </a:buClr>
              <a:buFont typeface="Arial"/>
              <a:buChar char="•"/>
            </a:pPr>
            <a:r>
              <a:rPr lang="en-GB" sz="800" dirty="0">
                <a:solidFill>
                  <a:schemeClr val="tx1">
                    <a:lumMod val="50000"/>
                    <a:lumOff val="50000"/>
                  </a:schemeClr>
                </a:solidFill>
              </a:rPr>
              <a:t>Studying</a:t>
            </a:r>
          </a:p>
          <a:p>
            <a:pPr marL="171450" indent="-171450">
              <a:lnSpc>
                <a:spcPct val="200000"/>
              </a:lnSpc>
              <a:buClr>
                <a:srgbClr val="2BC0BE"/>
              </a:buClr>
              <a:buFont typeface="Arial"/>
              <a:buChar char="•"/>
            </a:pPr>
            <a:r>
              <a:rPr lang="en-GB" sz="800" dirty="0">
                <a:solidFill>
                  <a:schemeClr val="tx1">
                    <a:lumMod val="50000"/>
                    <a:lumOff val="50000"/>
                  </a:schemeClr>
                </a:solidFill>
              </a:rPr>
              <a:t>independent</a:t>
            </a:r>
          </a:p>
          <a:p>
            <a:pPr marL="171450" indent="-171450">
              <a:lnSpc>
                <a:spcPct val="200000"/>
              </a:lnSpc>
              <a:buClr>
                <a:srgbClr val="2BC0BE"/>
              </a:buClr>
              <a:buFont typeface="Arial"/>
              <a:buChar char="•"/>
            </a:pPr>
            <a:r>
              <a:rPr lang="en-GB" sz="800" dirty="0">
                <a:solidFill>
                  <a:schemeClr val="tx1">
                    <a:lumMod val="50000"/>
                    <a:lumOff val="50000"/>
                  </a:schemeClr>
                </a:solidFill>
              </a:rPr>
              <a:t>Design Thinking</a:t>
            </a:r>
          </a:p>
          <a:p>
            <a:pPr marL="171450" indent="-171450">
              <a:lnSpc>
                <a:spcPct val="200000"/>
              </a:lnSpc>
              <a:buClr>
                <a:srgbClr val="2BC0BE"/>
              </a:buClr>
              <a:buFont typeface="Arial"/>
              <a:buChar char="•"/>
            </a:pPr>
            <a:r>
              <a:rPr lang="en-GB" sz="800" dirty="0">
                <a:solidFill>
                  <a:schemeClr val="tx1">
                    <a:lumMod val="50000"/>
                    <a:lumOff val="50000"/>
                  </a:schemeClr>
                </a:solidFill>
              </a:rPr>
              <a:t>Empathy</a:t>
            </a:r>
          </a:p>
          <a:p>
            <a:pPr marL="171450" indent="-171450">
              <a:lnSpc>
                <a:spcPct val="200000"/>
              </a:lnSpc>
              <a:buClr>
                <a:srgbClr val="2BC0BE"/>
              </a:buClr>
              <a:buFont typeface="Arial"/>
              <a:buChar char="•"/>
            </a:pPr>
            <a:r>
              <a:rPr lang="en-GB" sz="800" dirty="0">
                <a:solidFill>
                  <a:schemeClr val="tx1">
                    <a:lumMod val="50000"/>
                    <a:lumOff val="50000"/>
                  </a:schemeClr>
                </a:solidFill>
              </a:rPr>
              <a:t>Inquiring</a:t>
            </a:r>
          </a:p>
          <a:p>
            <a:pPr marL="171450" indent="-171450">
              <a:lnSpc>
                <a:spcPct val="200000"/>
              </a:lnSpc>
              <a:buClr>
                <a:srgbClr val="2BC0BE"/>
              </a:buClr>
              <a:buFont typeface="Arial"/>
              <a:buChar char="•"/>
            </a:pPr>
            <a:r>
              <a:rPr lang="en-GB" sz="800" dirty="0">
                <a:solidFill>
                  <a:schemeClr val="tx1">
                    <a:lumMod val="50000"/>
                    <a:lumOff val="50000"/>
                  </a:schemeClr>
                </a:solidFill>
              </a:rPr>
              <a:t>Trustworthy </a:t>
            </a:r>
            <a:endParaRPr lang="en-US" sz="800" dirty="0">
              <a:solidFill>
                <a:schemeClr val="tx1">
                  <a:lumMod val="50000"/>
                  <a:lumOff val="50000"/>
                </a:schemeClr>
              </a:solidFill>
            </a:endParaRPr>
          </a:p>
        </p:txBody>
      </p:sp>
      <p:sp>
        <p:nvSpPr>
          <p:cNvPr id="29" name="TextBox 28"/>
          <p:cNvSpPr txBox="1"/>
          <p:nvPr/>
        </p:nvSpPr>
        <p:spPr>
          <a:xfrm>
            <a:off x="7164558" y="437566"/>
            <a:ext cx="853524" cy="208145"/>
          </a:xfrm>
          <a:prstGeom prst="rect">
            <a:avLst/>
          </a:prstGeom>
          <a:noFill/>
        </p:spPr>
        <p:txBody>
          <a:bodyPr wrap="square" rtlCol="0">
            <a:spAutoFit/>
          </a:bodyPr>
          <a:lstStyle/>
          <a:p>
            <a:pPr>
              <a:lnSpc>
                <a:spcPct val="50000"/>
              </a:lnSpc>
            </a:pPr>
            <a:r>
              <a:rPr lang="es-ES_tradnl" sz="8000" dirty="0">
                <a:solidFill>
                  <a:schemeClr val="bg1">
                    <a:alpha val="26000"/>
                  </a:schemeClr>
                </a:solidFill>
                <a:latin typeface="Georgia"/>
                <a:cs typeface="Georgia"/>
              </a:rPr>
              <a:t>“</a:t>
            </a:r>
            <a:endParaRPr lang="en-US" sz="8000" dirty="0">
              <a:solidFill>
                <a:schemeClr val="bg1">
                  <a:alpha val="26000"/>
                </a:schemeClr>
              </a:solidFill>
              <a:latin typeface="Georgia"/>
              <a:cs typeface="Georgia"/>
            </a:endParaRPr>
          </a:p>
          <a:p>
            <a:pPr>
              <a:lnSpc>
                <a:spcPct val="50000"/>
              </a:lnSpc>
            </a:pPr>
            <a:endParaRPr lang="en-US" dirty="0"/>
          </a:p>
        </p:txBody>
      </p:sp>
      <p:sp>
        <p:nvSpPr>
          <p:cNvPr id="32" name="Rectangle 31"/>
          <p:cNvSpPr/>
          <p:nvPr/>
        </p:nvSpPr>
        <p:spPr>
          <a:xfrm>
            <a:off x="7083478" y="-15998"/>
            <a:ext cx="2060522" cy="6881684"/>
          </a:xfrm>
          <a:prstGeom prst="rect">
            <a:avLst/>
          </a:prstGeom>
          <a:solidFill>
            <a:srgbClr val="3F80CD">
              <a:alpha val="1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00"/>
              </a:solidFill>
            </a:endParaRPr>
          </a:p>
        </p:txBody>
      </p:sp>
      <p:cxnSp>
        <p:nvCxnSpPr>
          <p:cNvPr id="34" name="Straight Connector 33"/>
          <p:cNvCxnSpPr/>
          <p:nvPr/>
        </p:nvCxnSpPr>
        <p:spPr>
          <a:xfrm>
            <a:off x="3963527" y="0"/>
            <a:ext cx="0" cy="2769793"/>
          </a:xfrm>
          <a:prstGeom prst="line">
            <a:avLst/>
          </a:prstGeom>
          <a:ln w="15875">
            <a:solidFill>
              <a:srgbClr val="26A3A1">
                <a:alpha val="10000"/>
              </a:srgbClr>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flipH="1">
            <a:off x="2349129" y="2769793"/>
            <a:ext cx="4650229" cy="0"/>
          </a:xfrm>
          <a:prstGeom prst="line">
            <a:avLst/>
          </a:prstGeom>
          <a:ln w="15875">
            <a:solidFill>
              <a:srgbClr val="26A3A1">
                <a:alpha val="10000"/>
              </a:srgbClr>
            </a:solidFill>
          </a:ln>
          <a:effectLst/>
        </p:spPr>
        <p:style>
          <a:lnRef idx="2">
            <a:schemeClr val="accent1"/>
          </a:lnRef>
          <a:fillRef idx="0">
            <a:schemeClr val="accent1"/>
          </a:fillRef>
          <a:effectRef idx="1">
            <a:schemeClr val="accent1"/>
          </a:effectRef>
          <a:fontRef idx="minor">
            <a:schemeClr val="tx1"/>
          </a:fontRef>
        </p:style>
      </p:cxnSp>
      <p:cxnSp>
        <p:nvCxnSpPr>
          <p:cNvPr id="39" name="Straight Connector 38"/>
          <p:cNvCxnSpPr/>
          <p:nvPr/>
        </p:nvCxnSpPr>
        <p:spPr>
          <a:xfrm flipH="1">
            <a:off x="2355709" y="3981775"/>
            <a:ext cx="4650229" cy="0"/>
          </a:xfrm>
          <a:prstGeom prst="line">
            <a:avLst/>
          </a:prstGeom>
          <a:ln w="15875">
            <a:solidFill>
              <a:srgbClr val="26A3A1">
                <a:alpha val="10000"/>
              </a:srgbClr>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a:off x="4645702" y="3984640"/>
            <a:ext cx="0" cy="2987566"/>
          </a:xfrm>
          <a:prstGeom prst="line">
            <a:avLst/>
          </a:prstGeom>
          <a:ln w="15875">
            <a:solidFill>
              <a:srgbClr val="26A3A1">
                <a:alpha val="10000"/>
              </a:srgbClr>
            </a:solidFill>
          </a:ln>
          <a:effectLst/>
        </p:spPr>
        <p:style>
          <a:lnRef idx="2">
            <a:schemeClr val="accent1"/>
          </a:lnRef>
          <a:fillRef idx="0">
            <a:schemeClr val="accent1"/>
          </a:fillRef>
          <a:effectRef idx="1">
            <a:schemeClr val="accent1"/>
          </a:effectRef>
          <a:fontRef idx="minor">
            <a:schemeClr val="tx1"/>
          </a:fontRef>
        </p:style>
      </p:cxnSp>
      <p:sp>
        <p:nvSpPr>
          <p:cNvPr id="42" name="TextBox 41"/>
          <p:cNvSpPr txBox="1"/>
          <p:nvPr/>
        </p:nvSpPr>
        <p:spPr>
          <a:xfrm>
            <a:off x="7168195" y="1457054"/>
            <a:ext cx="1457857" cy="230832"/>
          </a:xfrm>
          <a:prstGeom prst="rect">
            <a:avLst/>
          </a:prstGeom>
          <a:noFill/>
        </p:spPr>
        <p:txBody>
          <a:bodyPr wrap="square" rtlCol="0">
            <a:spAutoFit/>
          </a:bodyPr>
          <a:lstStyle/>
          <a:p>
            <a:r>
              <a:rPr lang="en-US" sz="900" dirty="0">
                <a:solidFill>
                  <a:srgbClr val="1A8CB2"/>
                </a:solidFill>
              </a:rPr>
              <a:t>Behavior</a:t>
            </a:r>
          </a:p>
        </p:txBody>
      </p:sp>
      <p:sp>
        <p:nvSpPr>
          <p:cNvPr id="43" name="TextBox 42"/>
          <p:cNvSpPr txBox="1"/>
          <p:nvPr/>
        </p:nvSpPr>
        <p:spPr>
          <a:xfrm>
            <a:off x="7207482" y="4006042"/>
            <a:ext cx="1457857" cy="230832"/>
          </a:xfrm>
          <a:prstGeom prst="rect">
            <a:avLst/>
          </a:prstGeom>
          <a:noFill/>
        </p:spPr>
        <p:txBody>
          <a:bodyPr wrap="square" rtlCol="0">
            <a:spAutoFit/>
          </a:bodyPr>
          <a:lstStyle/>
          <a:p>
            <a:r>
              <a:rPr lang="en-US" sz="900" dirty="0">
                <a:solidFill>
                  <a:srgbClr val="1A8CB2"/>
                </a:solidFill>
              </a:rPr>
              <a:t>Influences</a:t>
            </a:r>
          </a:p>
        </p:txBody>
      </p:sp>
      <p:sp>
        <p:nvSpPr>
          <p:cNvPr id="44" name="TextBox 43"/>
          <p:cNvSpPr txBox="1"/>
          <p:nvPr/>
        </p:nvSpPr>
        <p:spPr>
          <a:xfrm>
            <a:off x="7181153" y="1712341"/>
            <a:ext cx="1197790" cy="237244"/>
          </a:xfrm>
          <a:prstGeom prst="rect">
            <a:avLst/>
          </a:prstGeom>
          <a:noFill/>
        </p:spPr>
        <p:txBody>
          <a:bodyPr wrap="square" rtlCol="0">
            <a:spAutoFit/>
          </a:bodyPr>
          <a:lstStyle/>
          <a:p>
            <a:pPr lvl="0">
              <a:lnSpc>
                <a:spcPct val="150000"/>
              </a:lnSpc>
            </a:pPr>
            <a:r>
              <a:rPr lang="en-US" sz="700" dirty="0">
                <a:solidFill>
                  <a:srgbClr val="206D7C"/>
                </a:solidFill>
              </a:rPr>
              <a:t>Intellectual Outsider</a:t>
            </a:r>
          </a:p>
        </p:txBody>
      </p:sp>
      <p:sp>
        <p:nvSpPr>
          <p:cNvPr id="46" name="TextBox 45"/>
          <p:cNvSpPr txBox="1"/>
          <p:nvPr/>
        </p:nvSpPr>
        <p:spPr>
          <a:xfrm>
            <a:off x="7198140" y="2108909"/>
            <a:ext cx="1078401" cy="237244"/>
          </a:xfrm>
          <a:prstGeom prst="rect">
            <a:avLst/>
          </a:prstGeom>
          <a:noFill/>
        </p:spPr>
        <p:txBody>
          <a:bodyPr wrap="square" rtlCol="0">
            <a:spAutoFit/>
          </a:bodyPr>
          <a:lstStyle/>
          <a:p>
            <a:pPr lvl="0">
              <a:lnSpc>
                <a:spcPct val="150000"/>
              </a:lnSpc>
            </a:pPr>
            <a:r>
              <a:rPr lang="en-US" sz="700" dirty="0">
                <a:solidFill>
                  <a:srgbClr val="206D7C"/>
                </a:solidFill>
              </a:rPr>
              <a:t>Creative</a:t>
            </a:r>
          </a:p>
        </p:txBody>
      </p:sp>
      <p:sp>
        <p:nvSpPr>
          <p:cNvPr id="47" name="TextBox 46"/>
          <p:cNvSpPr txBox="1"/>
          <p:nvPr/>
        </p:nvSpPr>
        <p:spPr>
          <a:xfrm>
            <a:off x="7200865" y="2491753"/>
            <a:ext cx="1071914" cy="237244"/>
          </a:xfrm>
          <a:prstGeom prst="rect">
            <a:avLst/>
          </a:prstGeom>
          <a:noFill/>
        </p:spPr>
        <p:txBody>
          <a:bodyPr wrap="square" rtlCol="0">
            <a:spAutoFit/>
          </a:bodyPr>
          <a:lstStyle/>
          <a:p>
            <a:pPr lvl="0">
              <a:lnSpc>
                <a:spcPct val="150000"/>
              </a:lnSpc>
            </a:pPr>
            <a:r>
              <a:rPr lang="en-US" sz="700" dirty="0">
                <a:solidFill>
                  <a:srgbClr val="206D7C"/>
                </a:solidFill>
              </a:rPr>
              <a:t>Leading Abilities</a:t>
            </a:r>
          </a:p>
        </p:txBody>
      </p:sp>
      <p:sp>
        <p:nvSpPr>
          <p:cNvPr id="48" name="TextBox 47"/>
          <p:cNvSpPr txBox="1"/>
          <p:nvPr/>
        </p:nvSpPr>
        <p:spPr>
          <a:xfrm>
            <a:off x="7194111" y="2894415"/>
            <a:ext cx="890013" cy="237244"/>
          </a:xfrm>
          <a:prstGeom prst="rect">
            <a:avLst/>
          </a:prstGeom>
          <a:noFill/>
        </p:spPr>
        <p:txBody>
          <a:bodyPr wrap="square" rtlCol="0">
            <a:spAutoFit/>
          </a:bodyPr>
          <a:lstStyle/>
          <a:p>
            <a:pPr lvl="0">
              <a:lnSpc>
                <a:spcPct val="150000"/>
              </a:lnSpc>
            </a:pPr>
            <a:r>
              <a:rPr lang="en-US" sz="700" dirty="0">
                <a:solidFill>
                  <a:srgbClr val="206D7C"/>
                </a:solidFill>
              </a:rPr>
              <a:t>Group Work</a:t>
            </a:r>
          </a:p>
        </p:txBody>
      </p:sp>
      <p:sp>
        <p:nvSpPr>
          <p:cNvPr id="49" name="TextBox 48"/>
          <p:cNvSpPr txBox="1"/>
          <p:nvPr/>
        </p:nvSpPr>
        <p:spPr>
          <a:xfrm>
            <a:off x="7192094" y="3306742"/>
            <a:ext cx="1186849" cy="406522"/>
          </a:xfrm>
          <a:prstGeom prst="rect">
            <a:avLst/>
          </a:prstGeom>
          <a:noFill/>
        </p:spPr>
        <p:txBody>
          <a:bodyPr wrap="square" rtlCol="0">
            <a:spAutoFit/>
          </a:bodyPr>
          <a:lstStyle/>
          <a:p>
            <a:pPr>
              <a:lnSpc>
                <a:spcPct val="150000"/>
              </a:lnSpc>
            </a:pPr>
            <a:r>
              <a:rPr lang="en-US" sz="700" dirty="0">
                <a:solidFill>
                  <a:srgbClr val="206D7C"/>
                </a:solidFill>
              </a:rPr>
              <a:t>Quick learner</a:t>
            </a:r>
          </a:p>
          <a:p>
            <a:pPr lvl="0">
              <a:lnSpc>
                <a:spcPct val="150000"/>
              </a:lnSpc>
            </a:pPr>
            <a:endParaRPr lang="en-US" sz="700" dirty="0">
              <a:solidFill>
                <a:srgbClr val="206D7C"/>
              </a:solidFill>
            </a:endParaRPr>
          </a:p>
        </p:txBody>
      </p:sp>
      <p:sp>
        <p:nvSpPr>
          <p:cNvPr id="50" name="Rectangle 49"/>
          <p:cNvSpPr/>
          <p:nvPr/>
        </p:nvSpPr>
        <p:spPr>
          <a:xfrm>
            <a:off x="7281264" y="2348387"/>
            <a:ext cx="1503075" cy="5029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Rectangle 51"/>
          <p:cNvSpPr/>
          <p:nvPr/>
        </p:nvSpPr>
        <p:spPr>
          <a:xfrm>
            <a:off x="7283455" y="2348387"/>
            <a:ext cx="908360" cy="50291"/>
          </a:xfrm>
          <a:prstGeom prst="rect">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3" name="Rectangle 52"/>
          <p:cNvSpPr/>
          <p:nvPr/>
        </p:nvSpPr>
        <p:spPr>
          <a:xfrm>
            <a:off x="7280280" y="1960455"/>
            <a:ext cx="1503075" cy="5029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4" name="Rectangle 53"/>
          <p:cNvSpPr/>
          <p:nvPr/>
        </p:nvSpPr>
        <p:spPr>
          <a:xfrm>
            <a:off x="7282470" y="1960455"/>
            <a:ext cx="1203395" cy="50291"/>
          </a:xfrm>
          <a:prstGeom prst="rect">
            <a:avLst/>
          </a:prstGeom>
          <a:solidFill>
            <a:srgbClr val="1B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6" name="Rectangle 55"/>
          <p:cNvSpPr/>
          <p:nvPr/>
        </p:nvSpPr>
        <p:spPr>
          <a:xfrm>
            <a:off x="7283455" y="2739867"/>
            <a:ext cx="1499900" cy="50291"/>
          </a:xfrm>
          <a:prstGeom prst="rect">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7" name="Rectangle 56"/>
          <p:cNvSpPr/>
          <p:nvPr/>
        </p:nvSpPr>
        <p:spPr>
          <a:xfrm>
            <a:off x="7278089" y="3156489"/>
            <a:ext cx="1503075" cy="5029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8" name="Rectangle 57"/>
          <p:cNvSpPr/>
          <p:nvPr/>
        </p:nvSpPr>
        <p:spPr>
          <a:xfrm>
            <a:off x="7280280" y="3156489"/>
            <a:ext cx="352062" cy="50291"/>
          </a:xfrm>
          <a:prstGeom prst="rect">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59" name="Rectangle 58"/>
          <p:cNvSpPr/>
          <p:nvPr/>
        </p:nvSpPr>
        <p:spPr>
          <a:xfrm>
            <a:off x="7281264" y="3557173"/>
            <a:ext cx="1503075" cy="5029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Rectangle 59"/>
          <p:cNvSpPr/>
          <p:nvPr/>
        </p:nvSpPr>
        <p:spPr>
          <a:xfrm>
            <a:off x="7283456" y="3557173"/>
            <a:ext cx="671980" cy="50291"/>
          </a:xfrm>
          <a:prstGeom prst="rect">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61" name="TextBox 60"/>
          <p:cNvSpPr txBox="1"/>
          <p:nvPr/>
        </p:nvSpPr>
        <p:spPr>
          <a:xfrm>
            <a:off x="7179496" y="4204912"/>
            <a:ext cx="895719" cy="1408078"/>
          </a:xfrm>
          <a:prstGeom prst="rect">
            <a:avLst/>
          </a:prstGeom>
          <a:noFill/>
        </p:spPr>
        <p:txBody>
          <a:bodyPr wrap="square" rtlCol="0">
            <a:spAutoFit/>
          </a:bodyPr>
          <a:lstStyle/>
          <a:p>
            <a:pPr lvl="0">
              <a:lnSpc>
                <a:spcPct val="250000"/>
              </a:lnSpc>
            </a:pPr>
            <a:r>
              <a:rPr lang="en-GB" sz="600" dirty="0">
                <a:solidFill>
                  <a:srgbClr val="206D7C"/>
                </a:solidFill>
              </a:rPr>
              <a:t>·  CREDIBILITY</a:t>
            </a:r>
            <a:endParaRPr lang="en-US" sz="600" dirty="0">
              <a:solidFill>
                <a:srgbClr val="206D7C"/>
              </a:solidFill>
            </a:endParaRPr>
          </a:p>
          <a:p>
            <a:pPr lvl="0">
              <a:lnSpc>
                <a:spcPct val="250000"/>
              </a:lnSpc>
            </a:pPr>
            <a:r>
              <a:rPr lang="en-GB" sz="600" dirty="0">
                <a:solidFill>
                  <a:srgbClr val="206D7C"/>
                </a:solidFill>
              </a:rPr>
              <a:t>·  </a:t>
            </a:r>
            <a:r>
              <a:rPr lang="es-ES_tradnl" sz="600" dirty="0">
                <a:solidFill>
                  <a:srgbClr val="206D7C"/>
                </a:solidFill>
              </a:rPr>
              <a:t>COLLEAGUES</a:t>
            </a:r>
          </a:p>
          <a:p>
            <a:pPr lvl="0">
              <a:lnSpc>
                <a:spcPct val="250000"/>
              </a:lnSpc>
            </a:pPr>
            <a:r>
              <a:rPr lang="es-ES_tradnl" sz="600" dirty="0">
                <a:solidFill>
                  <a:srgbClr val="206D7C"/>
                </a:solidFill>
              </a:rPr>
              <a:t>·  TECHNOLOGY</a:t>
            </a:r>
            <a:endParaRPr lang="en-US" sz="600" dirty="0">
              <a:solidFill>
                <a:srgbClr val="206D7C"/>
              </a:solidFill>
            </a:endParaRPr>
          </a:p>
          <a:p>
            <a:pPr lvl="0">
              <a:lnSpc>
                <a:spcPct val="250000"/>
              </a:lnSpc>
            </a:pPr>
            <a:endParaRPr lang="en-US" dirty="0">
              <a:solidFill>
                <a:schemeClr val="tx1">
                  <a:lumMod val="50000"/>
                  <a:lumOff val="50000"/>
                </a:schemeClr>
              </a:solidFill>
            </a:endParaRPr>
          </a:p>
        </p:txBody>
      </p:sp>
      <p:sp>
        <p:nvSpPr>
          <p:cNvPr id="62" name="TextBox 61"/>
          <p:cNvSpPr txBox="1"/>
          <p:nvPr/>
        </p:nvSpPr>
        <p:spPr>
          <a:xfrm>
            <a:off x="-1076240" y="1049385"/>
            <a:ext cx="184666" cy="369332"/>
          </a:xfrm>
          <a:prstGeom prst="rect">
            <a:avLst/>
          </a:prstGeom>
          <a:noFill/>
        </p:spPr>
        <p:txBody>
          <a:bodyPr wrap="none" rtlCol="0">
            <a:spAutoFit/>
          </a:bodyPr>
          <a:lstStyle/>
          <a:p>
            <a:endParaRPr lang="en-US" dirty="0"/>
          </a:p>
        </p:txBody>
      </p:sp>
      <p:sp>
        <p:nvSpPr>
          <p:cNvPr id="63" name="TextBox 62"/>
          <p:cNvSpPr txBox="1"/>
          <p:nvPr/>
        </p:nvSpPr>
        <p:spPr>
          <a:xfrm>
            <a:off x="7942658" y="4195569"/>
            <a:ext cx="895719" cy="1408078"/>
          </a:xfrm>
          <a:prstGeom prst="rect">
            <a:avLst/>
          </a:prstGeom>
          <a:noFill/>
        </p:spPr>
        <p:txBody>
          <a:bodyPr wrap="square" rtlCol="0">
            <a:spAutoFit/>
          </a:bodyPr>
          <a:lstStyle/>
          <a:p>
            <a:pPr lvl="0">
              <a:lnSpc>
                <a:spcPct val="250000"/>
              </a:lnSpc>
            </a:pPr>
            <a:r>
              <a:rPr lang="en-GB" sz="600" dirty="0">
                <a:solidFill>
                  <a:srgbClr val="206D7C"/>
                </a:solidFill>
              </a:rPr>
              <a:t>·  BLOGS/ FORUMS</a:t>
            </a:r>
            <a:endParaRPr lang="en-US" sz="600" dirty="0">
              <a:solidFill>
                <a:srgbClr val="206D7C"/>
              </a:solidFill>
            </a:endParaRPr>
          </a:p>
          <a:p>
            <a:pPr lvl="0">
              <a:lnSpc>
                <a:spcPct val="250000"/>
              </a:lnSpc>
            </a:pPr>
            <a:r>
              <a:rPr lang="en-GB" sz="600" dirty="0">
                <a:solidFill>
                  <a:srgbClr val="206D7C"/>
                </a:solidFill>
              </a:rPr>
              <a:t>·  </a:t>
            </a:r>
            <a:r>
              <a:rPr lang="es-ES_tradnl" sz="600" dirty="0">
                <a:solidFill>
                  <a:srgbClr val="206D7C"/>
                </a:solidFill>
              </a:rPr>
              <a:t>PSYCHOLOGY</a:t>
            </a:r>
          </a:p>
          <a:p>
            <a:pPr lvl="0">
              <a:lnSpc>
                <a:spcPct val="250000"/>
              </a:lnSpc>
            </a:pPr>
            <a:r>
              <a:rPr lang="es-ES_tradnl" sz="600" dirty="0">
                <a:solidFill>
                  <a:srgbClr val="206D7C"/>
                </a:solidFill>
              </a:rPr>
              <a:t>·  </a:t>
            </a:r>
            <a:r>
              <a:rPr lang="en-GB" sz="600" dirty="0">
                <a:solidFill>
                  <a:srgbClr val="206D7C"/>
                </a:solidFill>
              </a:rPr>
              <a:t>UI TRENDS</a:t>
            </a:r>
            <a:endParaRPr lang="en-US" sz="600" dirty="0">
              <a:solidFill>
                <a:srgbClr val="206D7C"/>
              </a:solidFill>
            </a:endParaRPr>
          </a:p>
          <a:p>
            <a:pPr lvl="0">
              <a:lnSpc>
                <a:spcPct val="250000"/>
              </a:lnSpc>
            </a:pPr>
            <a:endParaRPr lang="en-US" dirty="0">
              <a:solidFill>
                <a:schemeClr val="tx1">
                  <a:lumMod val="50000"/>
                  <a:lumOff val="50000"/>
                </a:schemeClr>
              </a:solidFill>
            </a:endParaRPr>
          </a:p>
        </p:txBody>
      </p:sp>
      <p:cxnSp>
        <p:nvCxnSpPr>
          <p:cNvPr id="71" name="Straight Connector 70"/>
          <p:cNvCxnSpPr/>
          <p:nvPr/>
        </p:nvCxnSpPr>
        <p:spPr>
          <a:xfrm>
            <a:off x="7278089" y="3851239"/>
            <a:ext cx="1547976" cy="0"/>
          </a:xfrm>
          <a:prstGeom prst="line">
            <a:avLst/>
          </a:prstGeom>
          <a:ln w="9525">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75" name="Straight Connector 74"/>
          <p:cNvCxnSpPr/>
          <p:nvPr/>
        </p:nvCxnSpPr>
        <p:spPr>
          <a:xfrm>
            <a:off x="3574156" y="3435776"/>
            <a:ext cx="946618" cy="0"/>
          </a:xfrm>
          <a:prstGeom prst="line">
            <a:avLst/>
          </a:prstGeom>
          <a:ln>
            <a:solidFill>
              <a:srgbClr val="CFEAFA"/>
            </a:solidFill>
          </a:ln>
          <a:effectLst/>
        </p:spPr>
        <p:style>
          <a:lnRef idx="2">
            <a:schemeClr val="accent1"/>
          </a:lnRef>
          <a:fillRef idx="0">
            <a:schemeClr val="accent1"/>
          </a:fillRef>
          <a:effectRef idx="1">
            <a:schemeClr val="accent1"/>
          </a:effectRef>
          <a:fontRef idx="minor">
            <a:schemeClr val="tx1"/>
          </a:fontRef>
        </p:style>
      </p:cxnSp>
      <p:cxnSp>
        <p:nvCxnSpPr>
          <p:cNvPr id="76" name="Straight Connector 75"/>
          <p:cNvCxnSpPr>
            <a:cxnSpLocks/>
            <a:endCxn id="89" idx="2"/>
          </p:cNvCxnSpPr>
          <p:nvPr/>
        </p:nvCxnSpPr>
        <p:spPr>
          <a:xfrm flipV="1">
            <a:off x="3574156" y="3435776"/>
            <a:ext cx="560991" cy="4643"/>
          </a:xfrm>
          <a:prstGeom prst="line">
            <a:avLst/>
          </a:prstGeom>
          <a:ln>
            <a:solidFill>
              <a:srgbClr val="1A8CB2"/>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a:off x="3574156" y="3657972"/>
            <a:ext cx="946618" cy="0"/>
          </a:xfrm>
          <a:prstGeom prst="line">
            <a:avLst/>
          </a:prstGeom>
          <a:ln>
            <a:solidFill>
              <a:srgbClr val="CFEAFA"/>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78"/>
          <p:cNvCxnSpPr>
            <a:cxnSpLocks/>
            <a:endCxn id="90" idx="2"/>
          </p:cNvCxnSpPr>
          <p:nvPr/>
        </p:nvCxnSpPr>
        <p:spPr>
          <a:xfrm flipV="1">
            <a:off x="3575991" y="3657214"/>
            <a:ext cx="679721" cy="5084"/>
          </a:xfrm>
          <a:prstGeom prst="line">
            <a:avLst/>
          </a:prstGeom>
          <a:ln>
            <a:solidFill>
              <a:srgbClr val="1A8CB2"/>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81"/>
          <p:cNvCxnSpPr/>
          <p:nvPr/>
        </p:nvCxnSpPr>
        <p:spPr>
          <a:xfrm>
            <a:off x="5697095" y="3440418"/>
            <a:ext cx="946618" cy="0"/>
          </a:xfrm>
          <a:prstGeom prst="line">
            <a:avLst/>
          </a:prstGeom>
          <a:ln>
            <a:solidFill>
              <a:srgbClr val="CFEAFA"/>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82"/>
          <p:cNvCxnSpPr>
            <a:cxnSpLocks/>
            <a:endCxn id="91" idx="2"/>
          </p:cNvCxnSpPr>
          <p:nvPr/>
        </p:nvCxnSpPr>
        <p:spPr>
          <a:xfrm>
            <a:off x="5697095" y="3440418"/>
            <a:ext cx="268840" cy="682"/>
          </a:xfrm>
          <a:prstGeom prst="line">
            <a:avLst/>
          </a:prstGeom>
          <a:ln>
            <a:solidFill>
              <a:srgbClr val="1A8CB2"/>
            </a:solidFill>
          </a:ln>
          <a:effectLst/>
        </p:spPr>
        <p:style>
          <a:lnRef idx="2">
            <a:schemeClr val="accent1"/>
          </a:lnRef>
          <a:fillRef idx="0">
            <a:schemeClr val="accent1"/>
          </a:fillRef>
          <a:effectRef idx="1">
            <a:schemeClr val="accent1"/>
          </a:effectRef>
          <a:fontRef idx="minor">
            <a:schemeClr val="tx1"/>
          </a:fontRef>
        </p:style>
      </p:cxnSp>
      <p:cxnSp>
        <p:nvCxnSpPr>
          <p:cNvPr id="85" name="Straight Connector 84"/>
          <p:cNvCxnSpPr/>
          <p:nvPr/>
        </p:nvCxnSpPr>
        <p:spPr>
          <a:xfrm>
            <a:off x="5697095" y="3659271"/>
            <a:ext cx="946618" cy="0"/>
          </a:xfrm>
          <a:prstGeom prst="line">
            <a:avLst/>
          </a:prstGeom>
          <a:ln>
            <a:solidFill>
              <a:srgbClr val="CFEAFA"/>
            </a:solidFill>
          </a:ln>
          <a:effectLst/>
        </p:spPr>
        <p:style>
          <a:lnRef idx="2">
            <a:schemeClr val="accent1"/>
          </a:lnRef>
          <a:fillRef idx="0">
            <a:schemeClr val="accent1"/>
          </a:fillRef>
          <a:effectRef idx="1">
            <a:schemeClr val="accent1"/>
          </a:effectRef>
          <a:fontRef idx="minor">
            <a:schemeClr val="tx1"/>
          </a:fontRef>
        </p:style>
      </p:cxnSp>
      <p:cxnSp>
        <p:nvCxnSpPr>
          <p:cNvPr id="86" name="Straight Connector 85"/>
          <p:cNvCxnSpPr>
            <a:cxnSpLocks/>
            <a:endCxn id="92" idx="2"/>
          </p:cNvCxnSpPr>
          <p:nvPr/>
        </p:nvCxnSpPr>
        <p:spPr>
          <a:xfrm>
            <a:off x="5697095" y="3659271"/>
            <a:ext cx="428479" cy="31"/>
          </a:xfrm>
          <a:prstGeom prst="line">
            <a:avLst/>
          </a:prstGeom>
          <a:ln>
            <a:solidFill>
              <a:srgbClr val="1A8CB2"/>
            </a:solidFill>
          </a:ln>
          <a:effectLst/>
        </p:spPr>
        <p:style>
          <a:lnRef idx="2">
            <a:schemeClr val="accent1"/>
          </a:lnRef>
          <a:fillRef idx="0">
            <a:schemeClr val="accent1"/>
          </a:fillRef>
          <a:effectRef idx="1">
            <a:schemeClr val="accent1"/>
          </a:effectRef>
          <a:fontRef idx="minor">
            <a:schemeClr val="tx1"/>
          </a:fontRef>
        </p:style>
      </p:cxnSp>
      <p:sp>
        <p:nvSpPr>
          <p:cNvPr id="89" name="Oval 88"/>
          <p:cNvSpPr/>
          <p:nvPr/>
        </p:nvSpPr>
        <p:spPr>
          <a:xfrm>
            <a:off x="4135147" y="3390946"/>
            <a:ext cx="89660" cy="89660"/>
          </a:xfrm>
          <a:prstGeom prst="ellipse">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1A8CB2"/>
              </a:solidFill>
            </a:endParaRPr>
          </a:p>
        </p:txBody>
      </p:sp>
      <p:sp>
        <p:nvSpPr>
          <p:cNvPr id="90" name="Oval 89"/>
          <p:cNvSpPr/>
          <p:nvPr/>
        </p:nvSpPr>
        <p:spPr>
          <a:xfrm>
            <a:off x="4255712" y="3612384"/>
            <a:ext cx="89660" cy="89660"/>
          </a:xfrm>
          <a:prstGeom prst="ellipse">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1A8CB2"/>
              </a:solidFill>
            </a:endParaRPr>
          </a:p>
        </p:txBody>
      </p:sp>
      <p:sp>
        <p:nvSpPr>
          <p:cNvPr id="91" name="Oval 90"/>
          <p:cNvSpPr/>
          <p:nvPr/>
        </p:nvSpPr>
        <p:spPr>
          <a:xfrm>
            <a:off x="5965935" y="3396270"/>
            <a:ext cx="89660" cy="89660"/>
          </a:xfrm>
          <a:prstGeom prst="ellipse">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1A8CB2"/>
              </a:solidFill>
            </a:endParaRPr>
          </a:p>
        </p:txBody>
      </p:sp>
      <p:sp>
        <p:nvSpPr>
          <p:cNvPr id="92" name="Oval 91"/>
          <p:cNvSpPr/>
          <p:nvPr/>
        </p:nvSpPr>
        <p:spPr>
          <a:xfrm>
            <a:off x="6125574" y="3614472"/>
            <a:ext cx="89660" cy="89660"/>
          </a:xfrm>
          <a:prstGeom prst="ellipse">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1A8CB2"/>
              </a:solidFill>
            </a:endParaRPr>
          </a:p>
        </p:txBody>
      </p:sp>
      <p:sp>
        <p:nvSpPr>
          <p:cNvPr id="93" name="TextBox 92"/>
          <p:cNvSpPr txBox="1"/>
          <p:nvPr/>
        </p:nvSpPr>
        <p:spPr>
          <a:xfrm>
            <a:off x="2678729" y="3286620"/>
            <a:ext cx="1010662" cy="244939"/>
          </a:xfrm>
          <a:prstGeom prst="rect">
            <a:avLst/>
          </a:prstGeom>
          <a:noFill/>
        </p:spPr>
        <p:txBody>
          <a:bodyPr wrap="square" rtlCol="0">
            <a:spAutoFit/>
          </a:bodyPr>
          <a:lstStyle/>
          <a:p>
            <a:pPr lvl="0">
              <a:lnSpc>
                <a:spcPct val="150000"/>
              </a:lnSpc>
            </a:pPr>
            <a:r>
              <a:rPr lang="en-US" sz="700" dirty="0">
                <a:solidFill>
                  <a:srgbClr val="206D7C"/>
                </a:solidFill>
              </a:rPr>
              <a:t>TRAVELING</a:t>
            </a:r>
          </a:p>
        </p:txBody>
      </p:sp>
      <p:sp>
        <p:nvSpPr>
          <p:cNvPr id="94" name="TextBox 93"/>
          <p:cNvSpPr txBox="1"/>
          <p:nvPr/>
        </p:nvSpPr>
        <p:spPr>
          <a:xfrm>
            <a:off x="2683265" y="3516894"/>
            <a:ext cx="1010662" cy="244939"/>
          </a:xfrm>
          <a:prstGeom prst="rect">
            <a:avLst/>
          </a:prstGeom>
          <a:noFill/>
        </p:spPr>
        <p:txBody>
          <a:bodyPr wrap="square" rtlCol="0">
            <a:spAutoFit/>
          </a:bodyPr>
          <a:lstStyle/>
          <a:p>
            <a:pPr lvl="0">
              <a:lnSpc>
                <a:spcPct val="150000"/>
              </a:lnSpc>
            </a:pPr>
            <a:r>
              <a:rPr lang="en-US" sz="700" dirty="0">
                <a:solidFill>
                  <a:srgbClr val="206D7C"/>
                </a:solidFill>
              </a:rPr>
              <a:t>LEARNING</a:t>
            </a:r>
          </a:p>
        </p:txBody>
      </p:sp>
      <p:sp>
        <p:nvSpPr>
          <p:cNvPr id="95" name="TextBox 94"/>
          <p:cNvSpPr txBox="1"/>
          <p:nvPr/>
        </p:nvSpPr>
        <p:spPr>
          <a:xfrm>
            <a:off x="4791475" y="3286620"/>
            <a:ext cx="751699" cy="244939"/>
          </a:xfrm>
          <a:prstGeom prst="rect">
            <a:avLst/>
          </a:prstGeom>
          <a:noFill/>
        </p:spPr>
        <p:txBody>
          <a:bodyPr wrap="square" rtlCol="0">
            <a:spAutoFit/>
          </a:bodyPr>
          <a:lstStyle/>
          <a:p>
            <a:pPr lvl="0">
              <a:lnSpc>
                <a:spcPct val="150000"/>
              </a:lnSpc>
            </a:pPr>
            <a:r>
              <a:rPr lang="en-US" sz="700" dirty="0">
                <a:solidFill>
                  <a:srgbClr val="206D7C"/>
                </a:solidFill>
              </a:rPr>
              <a:t>IMPACT</a:t>
            </a:r>
          </a:p>
        </p:txBody>
      </p:sp>
      <p:sp>
        <p:nvSpPr>
          <p:cNvPr id="96" name="TextBox 95"/>
          <p:cNvSpPr txBox="1"/>
          <p:nvPr/>
        </p:nvSpPr>
        <p:spPr>
          <a:xfrm>
            <a:off x="4795946" y="3506797"/>
            <a:ext cx="1010662" cy="244939"/>
          </a:xfrm>
          <a:prstGeom prst="rect">
            <a:avLst/>
          </a:prstGeom>
          <a:noFill/>
        </p:spPr>
        <p:txBody>
          <a:bodyPr wrap="square" rtlCol="0">
            <a:spAutoFit/>
          </a:bodyPr>
          <a:lstStyle/>
          <a:p>
            <a:pPr lvl="0">
              <a:lnSpc>
                <a:spcPct val="150000"/>
              </a:lnSpc>
            </a:pPr>
            <a:r>
              <a:rPr lang="en-US" sz="700" dirty="0">
                <a:solidFill>
                  <a:srgbClr val="206D7C"/>
                </a:solidFill>
              </a:rPr>
              <a:t>USER NEEDS</a:t>
            </a:r>
          </a:p>
        </p:txBody>
      </p:sp>
      <p:pic>
        <p:nvPicPr>
          <p:cNvPr id="97" name="Picture 96" descr="bio-icon.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78357" y="222943"/>
            <a:ext cx="223533" cy="223533"/>
          </a:xfrm>
          <a:prstGeom prst="rect">
            <a:avLst/>
          </a:prstGeom>
        </p:spPr>
      </p:pic>
      <p:pic>
        <p:nvPicPr>
          <p:cNvPr id="98" name="Picture 97" descr="frustrations-icon.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68035" y="4316385"/>
            <a:ext cx="208249" cy="208249"/>
          </a:xfrm>
          <a:prstGeom prst="rect">
            <a:avLst/>
          </a:prstGeom>
        </p:spPr>
      </p:pic>
      <p:pic>
        <p:nvPicPr>
          <p:cNvPr id="99" name="Picture 98" descr="goals-icon.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26668" y="4233476"/>
            <a:ext cx="240427" cy="240427"/>
          </a:xfrm>
          <a:prstGeom prst="rect">
            <a:avLst/>
          </a:prstGeom>
        </p:spPr>
      </p:pic>
      <p:pic>
        <p:nvPicPr>
          <p:cNvPr id="101" name="Picture 100" descr="personality-icon.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96717" y="209907"/>
            <a:ext cx="240427" cy="240427"/>
          </a:xfrm>
          <a:prstGeom prst="rect">
            <a:avLst/>
          </a:prstGeom>
        </p:spPr>
      </p:pic>
      <p:pic>
        <p:nvPicPr>
          <p:cNvPr id="3" name="Picture 2" descr="motivations-icon.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755199" y="3006655"/>
            <a:ext cx="158808" cy="230832"/>
          </a:xfrm>
          <a:prstGeom prst="rect">
            <a:avLst/>
          </a:prstGeom>
        </p:spPr>
      </p:pic>
      <p:cxnSp>
        <p:nvCxnSpPr>
          <p:cNvPr id="84" name="Straight Connector 83"/>
          <p:cNvCxnSpPr/>
          <p:nvPr/>
        </p:nvCxnSpPr>
        <p:spPr>
          <a:xfrm>
            <a:off x="7287789" y="5159347"/>
            <a:ext cx="1547976" cy="0"/>
          </a:xfrm>
          <a:prstGeom prst="line">
            <a:avLst/>
          </a:prstGeom>
          <a:ln w="9525">
            <a:solidFill>
              <a:schemeClr val="bg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830446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EE9905D-4D4F-433C-84E2-11BA25350B8B}"/>
              </a:ext>
            </a:extLst>
          </p:cNvPr>
          <p:cNvPicPr>
            <a:picLocks noChangeAspect="1"/>
          </p:cNvPicPr>
          <p:nvPr/>
        </p:nvPicPr>
        <p:blipFill>
          <a:blip r:embed="rId3"/>
          <a:stretch>
            <a:fillRect/>
          </a:stretch>
        </p:blipFill>
        <p:spPr>
          <a:xfrm>
            <a:off x="-30885" y="1"/>
            <a:ext cx="2383137" cy="6863431"/>
          </a:xfrm>
          <a:prstGeom prst="rect">
            <a:avLst/>
          </a:prstGeom>
        </p:spPr>
      </p:pic>
      <p:sp>
        <p:nvSpPr>
          <p:cNvPr id="219" name="Rectangle 218">
            <a:extLst>
              <a:ext uri="{FF2B5EF4-FFF2-40B4-BE49-F238E27FC236}">
                <a16:creationId xmlns:a16="http://schemas.microsoft.com/office/drawing/2014/main" id="{59472AF8-E814-4C87-A12F-2D465E2CA53E}"/>
              </a:ext>
            </a:extLst>
          </p:cNvPr>
          <p:cNvSpPr/>
          <p:nvPr/>
        </p:nvSpPr>
        <p:spPr>
          <a:xfrm>
            <a:off x="62" y="3206780"/>
            <a:ext cx="2355709" cy="3658906"/>
          </a:xfrm>
          <a:prstGeom prst="rect">
            <a:avLst/>
          </a:prstGeom>
          <a:gradFill flip="none" rotWithShape="1">
            <a:gsLst>
              <a:gs pos="0">
                <a:schemeClr val="tx1">
                  <a:alpha val="62000"/>
                </a:schemeClr>
              </a:gs>
              <a:gs pos="100000">
                <a:srgbClr val="FFFFFF">
                  <a:alpha val="0"/>
                </a:srgbClr>
              </a:gs>
            </a:gsLst>
            <a:lin ang="16200000" scaled="0"/>
            <a:tileRect/>
          </a:gra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0" name="TextBox 219">
            <a:extLst>
              <a:ext uri="{FF2B5EF4-FFF2-40B4-BE49-F238E27FC236}">
                <a16:creationId xmlns:a16="http://schemas.microsoft.com/office/drawing/2014/main" id="{C20C6F4C-7282-428A-AC39-E122863FBE90}"/>
              </a:ext>
            </a:extLst>
          </p:cNvPr>
          <p:cNvSpPr txBox="1"/>
          <p:nvPr/>
        </p:nvSpPr>
        <p:spPr>
          <a:xfrm>
            <a:off x="-218636" y="4711789"/>
            <a:ext cx="2795362" cy="307777"/>
          </a:xfrm>
          <a:prstGeom prst="rect">
            <a:avLst/>
          </a:prstGeom>
          <a:noFill/>
        </p:spPr>
        <p:txBody>
          <a:bodyPr wrap="square" rtlCol="0">
            <a:spAutoFit/>
          </a:bodyPr>
          <a:lstStyle/>
          <a:p>
            <a:pPr algn="ctr"/>
            <a:r>
              <a:rPr lang="en-US" sz="1400" dirty="0">
                <a:solidFill>
                  <a:schemeClr val="bg1"/>
                </a:solidFill>
              </a:rPr>
              <a:t>Robinhood</a:t>
            </a:r>
          </a:p>
        </p:txBody>
      </p:sp>
      <p:sp>
        <p:nvSpPr>
          <p:cNvPr id="221" name="TextBox 220">
            <a:extLst>
              <a:ext uri="{FF2B5EF4-FFF2-40B4-BE49-F238E27FC236}">
                <a16:creationId xmlns:a16="http://schemas.microsoft.com/office/drawing/2014/main" id="{46665BEF-475F-4559-A541-E14590441548}"/>
              </a:ext>
            </a:extLst>
          </p:cNvPr>
          <p:cNvSpPr txBox="1"/>
          <p:nvPr/>
        </p:nvSpPr>
        <p:spPr>
          <a:xfrm>
            <a:off x="387778" y="4983502"/>
            <a:ext cx="1538351" cy="261610"/>
          </a:xfrm>
          <a:prstGeom prst="rect">
            <a:avLst/>
          </a:prstGeom>
          <a:noFill/>
        </p:spPr>
        <p:txBody>
          <a:bodyPr wrap="square" rtlCol="0">
            <a:spAutoFit/>
          </a:bodyPr>
          <a:lstStyle/>
          <a:p>
            <a:pPr algn="ctr"/>
            <a:r>
              <a:rPr lang="en-US" sz="1100" dirty="0">
                <a:solidFill>
                  <a:srgbClr val="FFFFFF"/>
                </a:solidFill>
              </a:rPr>
              <a:t>27, Los Angeles</a:t>
            </a:r>
          </a:p>
        </p:txBody>
      </p:sp>
      <p:sp>
        <p:nvSpPr>
          <p:cNvPr id="222" name="TextBox 221">
            <a:extLst>
              <a:ext uri="{FF2B5EF4-FFF2-40B4-BE49-F238E27FC236}">
                <a16:creationId xmlns:a16="http://schemas.microsoft.com/office/drawing/2014/main" id="{4D781DD1-0467-4B73-B555-5AEF96A28C50}"/>
              </a:ext>
            </a:extLst>
          </p:cNvPr>
          <p:cNvSpPr txBox="1"/>
          <p:nvPr/>
        </p:nvSpPr>
        <p:spPr>
          <a:xfrm>
            <a:off x="411071" y="5446302"/>
            <a:ext cx="1538351" cy="276999"/>
          </a:xfrm>
          <a:prstGeom prst="rect">
            <a:avLst/>
          </a:prstGeom>
          <a:noFill/>
        </p:spPr>
        <p:txBody>
          <a:bodyPr wrap="square" rtlCol="0">
            <a:spAutoFit/>
          </a:bodyPr>
          <a:lstStyle/>
          <a:p>
            <a:pPr algn="ctr"/>
            <a:r>
              <a:rPr lang="en-US" sz="1200" b="1" dirty="0">
                <a:solidFill>
                  <a:srgbClr val="FFFFFF"/>
                </a:solidFill>
              </a:rPr>
              <a:t>HACKER</a:t>
            </a:r>
          </a:p>
        </p:txBody>
      </p:sp>
      <p:cxnSp>
        <p:nvCxnSpPr>
          <p:cNvPr id="223" name="Straight Connector 222">
            <a:extLst>
              <a:ext uri="{FF2B5EF4-FFF2-40B4-BE49-F238E27FC236}">
                <a16:creationId xmlns:a16="http://schemas.microsoft.com/office/drawing/2014/main" id="{1BAD3631-D842-4936-B80B-387FD3111DB1}"/>
              </a:ext>
            </a:extLst>
          </p:cNvPr>
          <p:cNvCxnSpPr/>
          <p:nvPr/>
        </p:nvCxnSpPr>
        <p:spPr>
          <a:xfrm>
            <a:off x="809980" y="5337869"/>
            <a:ext cx="745127" cy="0"/>
          </a:xfrm>
          <a:prstGeom prst="line">
            <a:avLst/>
          </a:prstGeom>
          <a:ln w="3175">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224" name="TextBox 223">
            <a:extLst>
              <a:ext uri="{FF2B5EF4-FFF2-40B4-BE49-F238E27FC236}">
                <a16:creationId xmlns:a16="http://schemas.microsoft.com/office/drawing/2014/main" id="{6145239F-9D2B-4F71-A453-783265A9A4D2}"/>
              </a:ext>
            </a:extLst>
          </p:cNvPr>
          <p:cNvSpPr txBox="1"/>
          <p:nvPr/>
        </p:nvSpPr>
        <p:spPr>
          <a:xfrm>
            <a:off x="252718" y="5855753"/>
            <a:ext cx="920110" cy="814582"/>
          </a:xfrm>
          <a:prstGeom prst="rect">
            <a:avLst/>
          </a:prstGeom>
          <a:noFill/>
        </p:spPr>
        <p:txBody>
          <a:bodyPr wrap="square" rtlCol="0">
            <a:spAutoFit/>
          </a:bodyPr>
          <a:lstStyle/>
          <a:p>
            <a:pPr>
              <a:lnSpc>
                <a:spcPct val="120000"/>
              </a:lnSpc>
            </a:pPr>
            <a:r>
              <a:rPr lang="en-US" sz="1200" b="1" baseline="30000" dirty="0">
                <a:solidFill>
                  <a:schemeClr val="bg1"/>
                </a:solidFill>
              </a:rPr>
              <a:t>· STATUS</a:t>
            </a:r>
          </a:p>
          <a:p>
            <a:pPr>
              <a:lnSpc>
                <a:spcPct val="120000"/>
              </a:lnSpc>
            </a:pPr>
            <a:r>
              <a:rPr lang="en-US" sz="1200" baseline="30000" dirty="0">
                <a:solidFill>
                  <a:schemeClr val="bg1"/>
                </a:solidFill>
              </a:rPr>
              <a:t>  SINGLE</a:t>
            </a:r>
          </a:p>
          <a:p>
            <a:pPr>
              <a:lnSpc>
                <a:spcPct val="110000"/>
              </a:lnSpc>
            </a:pPr>
            <a:endParaRPr lang="en-US" sz="1200" b="1" baseline="30000" dirty="0">
              <a:solidFill>
                <a:schemeClr val="bg1"/>
              </a:solidFill>
            </a:endParaRPr>
          </a:p>
          <a:p>
            <a:pPr>
              <a:lnSpc>
                <a:spcPct val="120000"/>
              </a:lnSpc>
            </a:pPr>
            <a:r>
              <a:rPr lang="en-US" sz="1200" b="1" baseline="30000" dirty="0">
                <a:solidFill>
                  <a:schemeClr val="bg1"/>
                </a:solidFill>
              </a:rPr>
              <a:t>· TIER</a:t>
            </a:r>
            <a:endParaRPr lang="en-US" sz="1200" baseline="30000" dirty="0">
              <a:solidFill>
                <a:schemeClr val="bg1"/>
              </a:solidFill>
            </a:endParaRPr>
          </a:p>
          <a:p>
            <a:pPr>
              <a:lnSpc>
                <a:spcPct val="120000"/>
              </a:lnSpc>
            </a:pPr>
            <a:r>
              <a:rPr lang="mr-IN" sz="1200" baseline="30000" dirty="0">
                <a:solidFill>
                  <a:schemeClr val="bg1"/>
                </a:solidFill>
              </a:rPr>
              <a:t> </a:t>
            </a:r>
            <a:r>
              <a:rPr lang="en-GB" sz="1200" baseline="30000" dirty="0">
                <a:solidFill>
                  <a:schemeClr val="bg1"/>
                </a:solidFill>
              </a:rPr>
              <a:t>HIGH-LEVEL</a:t>
            </a:r>
            <a:endParaRPr lang="mr-IN" sz="1000" baseline="30000" dirty="0">
              <a:solidFill>
                <a:schemeClr val="bg1"/>
              </a:solidFill>
            </a:endParaRPr>
          </a:p>
        </p:txBody>
      </p:sp>
      <p:sp>
        <p:nvSpPr>
          <p:cNvPr id="225" name="TextBox 224">
            <a:extLst>
              <a:ext uri="{FF2B5EF4-FFF2-40B4-BE49-F238E27FC236}">
                <a16:creationId xmlns:a16="http://schemas.microsoft.com/office/drawing/2014/main" id="{4438C113-BAB8-48B0-A69D-F1579CB98472}"/>
              </a:ext>
            </a:extLst>
          </p:cNvPr>
          <p:cNvSpPr txBox="1"/>
          <p:nvPr/>
        </p:nvSpPr>
        <p:spPr>
          <a:xfrm>
            <a:off x="1268440" y="5855754"/>
            <a:ext cx="1010150" cy="826893"/>
          </a:xfrm>
          <a:prstGeom prst="rect">
            <a:avLst/>
          </a:prstGeom>
          <a:noFill/>
        </p:spPr>
        <p:txBody>
          <a:bodyPr wrap="square" rtlCol="0">
            <a:spAutoFit/>
          </a:bodyPr>
          <a:lstStyle/>
          <a:p>
            <a:pPr>
              <a:lnSpc>
                <a:spcPct val="120000"/>
              </a:lnSpc>
            </a:pPr>
            <a:r>
              <a:rPr lang="en-US" sz="1200" b="1" baseline="30000" dirty="0">
                <a:solidFill>
                  <a:schemeClr val="bg1"/>
                </a:solidFill>
              </a:rPr>
              <a:t>· SALARY</a:t>
            </a:r>
          </a:p>
          <a:p>
            <a:pPr>
              <a:lnSpc>
                <a:spcPct val="120000"/>
              </a:lnSpc>
            </a:pPr>
            <a:r>
              <a:rPr lang="en-US" sz="1200" baseline="30000" dirty="0">
                <a:solidFill>
                  <a:schemeClr val="bg1"/>
                </a:solidFill>
              </a:rPr>
              <a:t> $500K</a:t>
            </a:r>
          </a:p>
          <a:p>
            <a:pPr>
              <a:lnSpc>
                <a:spcPct val="120000"/>
              </a:lnSpc>
            </a:pPr>
            <a:endParaRPr lang="en-US" sz="1200" b="1" baseline="30000" dirty="0">
              <a:solidFill>
                <a:schemeClr val="bg1"/>
              </a:solidFill>
            </a:endParaRPr>
          </a:p>
          <a:p>
            <a:pPr>
              <a:lnSpc>
                <a:spcPct val="120000"/>
              </a:lnSpc>
            </a:pPr>
            <a:r>
              <a:rPr lang="en-US" sz="1200" b="1" baseline="30000" dirty="0">
                <a:solidFill>
                  <a:schemeClr val="bg1"/>
                </a:solidFill>
              </a:rPr>
              <a:t>· ARCHETYPE</a:t>
            </a:r>
            <a:r>
              <a:rPr lang="en-US" sz="1200" baseline="30000" dirty="0">
                <a:solidFill>
                  <a:schemeClr val="bg1"/>
                </a:solidFill>
              </a:rPr>
              <a:t> </a:t>
            </a:r>
          </a:p>
          <a:p>
            <a:pPr>
              <a:lnSpc>
                <a:spcPct val="120000"/>
              </a:lnSpc>
            </a:pPr>
            <a:r>
              <a:rPr lang="en-GB" sz="1200" baseline="30000" dirty="0">
                <a:solidFill>
                  <a:schemeClr val="bg1"/>
                </a:solidFill>
              </a:rPr>
              <a:t>PERFECTIONIST</a:t>
            </a:r>
            <a:endParaRPr lang="mr-IN" sz="1200" baseline="30000" dirty="0">
              <a:solidFill>
                <a:schemeClr val="bg1"/>
              </a:solidFill>
            </a:endParaRPr>
          </a:p>
        </p:txBody>
      </p:sp>
      <p:sp>
        <p:nvSpPr>
          <p:cNvPr id="226" name="TextBox 225">
            <a:extLst>
              <a:ext uri="{FF2B5EF4-FFF2-40B4-BE49-F238E27FC236}">
                <a16:creationId xmlns:a16="http://schemas.microsoft.com/office/drawing/2014/main" id="{B329132A-5857-44FE-B8BD-0C2D2ED5DE6D}"/>
              </a:ext>
            </a:extLst>
          </p:cNvPr>
          <p:cNvSpPr txBox="1"/>
          <p:nvPr/>
        </p:nvSpPr>
        <p:spPr>
          <a:xfrm>
            <a:off x="2806285" y="219502"/>
            <a:ext cx="1457857" cy="215444"/>
          </a:xfrm>
          <a:prstGeom prst="rect">
            <a:avLst/>
          </a:prstGeom>
          <a:noFill/>
        </p:spPr>
        <p:txBody>
          <a:bodyPr wrap="square" rtlCol="0">
            <a:spAutoFit/>
          </a:bodyPr>
          <a:lstStyle/>
          <a:p>
            <a:r>
              <a:rPr lang="en-US" sz="800" dirty="0">
                <a:solidFill>
                  <a:srgbClr val="1A8CB2"/>
                </a:solidFill>
              </a:rPr>
              <a:t>PERSONALITY</a:t>
            </a:r>
          </a:p>
        </p:txBody>
      </p:sp>
      <p:sp>
        <p:nvSpPr>
          <p:cNvPr id="227" name="TextBox 226">
            <a:extLst>
              <a:ext uri="{FF2B5EF4-FFF2-40B4-BE49-F238E27FC236}">
                <a16:creationId xmlns:a16="http://schemas.microsoft.com/office/drawing/2014/main" id="{32E79EB0-151F-4AF7-81E1-A853F29B6761}"/>
              </a:ext>
            </a:extLst>
          </p:cNvPr>
          <p:cNvSpPr txBox="1"/>
          <p:nvPr/>
        </p:nvSpPr>
        <p:spPr>
          <a:xfrm>
            <a:off x="4739778" y="222778"/>
            <a:ext cx="1457857" cy="215444"/>
          </a:xfrm>
          <a:prstGeom prst="rect">
            <a:avLst/>
          </a:prstGeom>
          <a:noFill/>
        </p:spPr>
        <p:txBody>
          <a:bodyPr wrap="square" rtlCol="0">
            <a:spAutoFit/>
          </a:bodyPr>
          <a:lstStyle/>
          <a:p>
            <a:r>
              <a:rPr lang="en-US" sz="800" dirty="0">
                <a:solidFill>
                  <a:srgbClr val="1A8CB2"/>
                </a:solidFill>
              </a:rPr>
              <a:t>BIO</a:t>
            </a:r>
          </a:p>
        </p:txBody>
      </p:sp>
      <p:sp>
        <p:nvSpPr>
          <p:cNvPr id="228" name="TextBox 227">
            <a:extLst>
              <a:ext uri="{FF2B5EF4-FFF2-40B4-BE49-F238E27FC236}">
                <a16:creationId xmlns:a16="http://schemas.microsoft.com/office/drawing/2014/main" id="{80CE2184-BCF4-4FE9-A07A-2FC6DCA63C6D}"/>
              </a:ext>
            </a:extLst>
          </p:cNvPr>
          <p:cNvSpPr txBox="1"/>
          <p:nvPr/>
        </p:nvSpPr>
        <p:spPr>
          <a:xfrm>
            <a:off x="4462433" y="515202"/>
            <a:ext cx="2572416" cy="1519840"/>
          </a:xfrm>
          <a:prstGeom prst="rect">
            <a:avLst/>
          </a:prstGeom>
          <a:noFill/>
        </p:spPr>
        <p:txBody>
          <a:bodyPr wrap="square" rtlCol="0">
            <a:spAutoFit/>
          </a:bodyPr>
          <a:lstStyle/>
          <a:p>
            <a:pPr algn="just">
              <a:lnSpc>
                <a:spcPct val="130000"/>
              </a:lnSpc>
            </a:pPr>
            <a:r>
              <a:rPr lang="en-GB" sz="800" dirty="0">
                <a:solidFill>
                  <a:schemeClr val="tx1">
                    <a:lumMod val="50000"/>
                    <a:lumOff val="50000"/>
                  </a:schemeClr>
                </a:solidFill>
              </a:rPr>
              <a:t>Robinhood recently started a new organization to bring together highly talented group of individuals to steal confidential data from private enterprise and selling it to the highest bidder and also to rob the riches around the world. </a:t>
            </a:r>
          </a:p>
          <a:p>
            <a:pPr algn="just">
              <a:lnSpc>
                <a:spcPct val="130000"/>
              </a:lnSpc>
            </a:pPr>
            <a:endParaRPr lang="en-GB" sz="800" dirty="0">
              <a:solidFill>
                <a:schemeClr val="tx1">
                  <a:lumMod val="50000"/>
                  <a:lumOff val="50000"/>
                </a:schemeClr>
              </a:solidFill>
            </a:endParaRPr>
          </a:p>
          <a:p>
            <a:pPr algn="just">
              <a:lnSpc>
                <a:spcPct val="130000"/>
              </a:lnSpc>
            </a:pPr>
            <a:r>
              <a:rPr lang="en-GB" sz="800" dirty="0">
                <a:solidFill>
                  <a:schemeClr val="tx1">
                    <a:lumMod val="50000"/>
                    <a:lumOff val="50000"/>
                  </a:schemeClr>
                </a:solidFill>
              </a:rPr>
              <a:t>He is excited to do this and help the devastated poor people who cannot afford food and shelter, and also to fund to charity.</a:t>
            </a:r>
          </a:p>
        </p:txBody>
      </p:sp>
      <p:sp>
        <p:nvSpPr>
          <p:cNvPr id="229" name="TextBox 228">
            <a:extLst>
              <a:ext uri="{FF2B5EF4-FFF2-40B4-BE49-F238E27FC236}">
                <a16:creationId xmlns:a16="http://schemas.microsoft.com/office/drawing/2014/main" id="{4B7EFCF4-8399-400F-8D28-C55FE5859076}"/>
              </a:ext>
            </a:extLst>
          </p:cNvPr>
          <p:cNvSpPr txBox="1"/>
          <p:nvPr/>
        </p:nvSpPr>
        <p:spPr>
          <a:xfrm>
            <a:off x="2585447" y="4544838"/>
            <a:ext cx="1976197" cy="1550617"/>
          </a:xfrm>
          <a:prstGeom prst="rect">
            <a:avLst/>
          </a:prstGeom>
          <a:noFill/>
        </p:spPr>
        <p:txBody>
          <a:bodyPr wrap="square" rtlCol="0">
            <a:spAutoFit/>
          </a:bodyPr>
          <a:lstStyle/>
          <a:p>
            <a:pPr marL="171450" indent="-171450" algn="just">
              <a:lnSpc>
                <a:spcPct val="150000"/>
              </a:lnSpc>
              <a:buClr>
                <a:srgbClr val="2BC0BE"/>
              </a:buClr>
              <a:buFont typeface="Arial"/>
              <a:buChar char="•"/>
            </a:pPr>
            <a:r>
              <a:rPr lang="en-GB" sz="800" dirty="0">
                <a:solidFill>
                  <a:schemeClr val="tx1">
                    <a:lumMod val="50000"/>
                    <a:lumOff val="50000"/>
                  </a:schemeClr>
                </a:solidFill>
              </a:rPr>
              <a:t>Introduce a focused mentality of contributing to the poor into traditional company landscape</a:t>
            </a:r>
          </a:p>
          <a:p>
            <a:pPr marL="171450" indent="-171450" algn="just">
              <a:lnSpc>
                <a:spcPct val="150000"/>
              </a:lnSpc>
              <a:buClr>
                <a:srgbClr val="2BC0BE"/>
              </a:buClr>
              <a:buFont typeface="Arial"/>
              <a:buChar char="•"/>
            </a:pPr>
            <a:endParaRPr lang="en-US" sz="800" dirty="0">
              <a:solidFill>
                <a:schemeClr val="tx1">
                  <a:lumMod val="50000"/>
                  <a:lumOff val="50000"/>
                </a:schemeClr>
              </a:solidFill>
            </a:endParaRPr>
          </a:p>
          <a:p>
            <a:pPr marL="171450" indent="-171450" algn="just">
              <a:lnSpc>
                <a:spcPct val="150000"/>
              </a:lnSpc>
              <a:buClr>
                <a:srgbClr val="2BC0BE"/>
              </a:buClr>
              <a:buFont typeface="Arial"/>
              <a:buChar char="•"/>
            </a:pPr>
            <a:r>
              <a:rPr lang="en-GB" sz="800" dirty="0">
                <a:solidFill>
                  <a:schemeClr val="tx1">
                    <a:lumMod val="50000"/>
                    <a:lumOff val="50000"/>
                  </a:schemeClr>
                </a:solidFill>
              </a:rPr>
              <a:t>Fund more money to charity and provide food and shelter to the needy.</a:t>
            </a:r>
          </a:p>
          <a:p>
            <a:pPr marL="171450" indent="-171450" algn="just">
              <a:lnSpc>
                <a:spcPct val="150000"/>
              </a:lnSpc>
              <a:buClr>
                <a:srgbClr val="2BC0BE"/>
              </a:buClr>
              <a:buFont typeface="Arial"/>
              <a:buChar char="•"/>
            </a:pPr>
            <a:endParaRPr lang="en-US" sz="800" dirty="0">
              <a:solidFill>
                <a:schemeClr val="tx1">
                  <a:lumMod val="50000"/>
                  <a:lumOff val="50000"/>
                </a:schemeClr>
              </a:solidFill>
            </a:endParaRPr>
          </a:p>
          <a:p>
            <a:pPr marL="171450" indent="-171450" algn="just">
              <a:lnSpc>
                <a:spcPct val="150000"/>
              </a:lnSpc>
              <a:buClr>
                <a:srgbClr val="2BC0BE"/>
              </a:buClr>
              <a:buFont typeface="Arial"/>
              <a:buChar char="•"/>
            </a:pPr>
            <a:r>
              <a:rPr lang="en-GB" sz="800" dirty="0">
                <a:solidFill>
                  <a:schemeClr val="tx1">
                    <a:lumMod val="50000"/>
                    <a:lumOff val="50000"/>
                  </a:schemeClr>
                </a:solidFill>
              </a:rPr>
              <a:t>Grow the Hacking team</a:t>
            </a:r>
            <a:endParaRPr lang="en-US" sz="800" dirty="0">
              <a:solidFill>
                <a:schemeClr val="tx1">
                  <a:lumMod val="50000"/>
                  <a:lumOff val="50000"/>
                </a:schemeClr>
              </a:solidFill>
            </a:endParaRPr>
          </a:p>
        </p:txBody>
      </p:sp>
      <p:sp>
        <p:nvSpPr>
          <p:cNvPr id="230" name="TextBox 229">
            <a:extLst>
              <a:ext uri="{FF2B5EF4-FFF2-40B4-BE49-F238E27FC236}">
                <a16:creationId xmlns:a16="http://schemas.microsoft.com/office/drawing/2014/main" id="{1FAE121B-E939-4B78-B967-B4259DF312D4}"/>
              </a:ext>
            </a:extLst>
          </p:cNvPr>
          <p:cNvSpPr txBox="1"/>
          <p:nvPr/>
        </p:nvSpPr>
        <p:spPr>
          <a:xfrm>
            <a:off x="4853226" y="4551318"/>
            <a:ext cx="1976197" cy="1550617"/>
          </a:xfrm>
          <a:prstGeom prst="rect">
            <a:avLst/>
          </a:prstGeom>
          <a:noFill/>
        </p:spPr>
        <p:txBody>
          <a:bodyPr wrap="square" rtlCol="0">
            <a:spAutoFit/>
          </a:bodyPr>
          <a:lstStyle>
            <a:defPPr>
              <a:defRPr lang="en-US"/>
            </a:defPPr>
            <a:lvl1pPr marL="171450" indent="-171450">
              <a:lnSpc>
                <a:spcPct val="150000"/>
              </a:lnSpc>
              <a:buClr>
                <a:srgbClr val="2BC0BE"/>
              </a:buClr>
              <a:buFont typeface="Arial"/>
              <a:buChar char="•"/>
              <a:defRPr sz="1000">
                <a:solidFill>
                  <a:srgbClr val="7F7F7F"/>
                </a:solidFill>
              </a:defRPr>
            </a:lvl1pPr>
          </a:lstStyle>
          <a:p>
            <a:r>
              <a:rPr lang="en-GB" sz="800" dirty="0">
                <a:solidFill>
                  <a:schemeClr val="tx1">
                    <a:lumMod val="50000"/>
                    <a:lumOff val="50000"/>
                  </a:schemeClr>
                </a:solidFill>
              </a:rPr>
              <a:t>Poor internet connectivity</a:t>
            </a:r>
          </a:p>
          <a:p>
            <a:endParaRPr lang="en-GB" sz="800" dirty="0">
              <a:solidFill>
                <a:schemeClr val="tx1">
                  <a:lumMod val="50000"/>
                  <a:lumOff val="50000"/>
                </a:schemeClr>
              </a:solidFill>
            </a:endParaRPr>
          </a:p>
          <a:p>
            <a:r>
              <a:rPr lang="en-GB" sz="800" dirty="0">
                <a:solidFill>
                  <a:schemeClr val="tx1">
                    <a:lumMod val="50000"/>
                    <a:lumOff val="50000"/>
                  </a:schemeClr>
                </a:solidFill>
              </a:rPr>
              <a:t>Poor bandwidth, and latency issues</a:t>
            </a:r>
          </a:p>
          <a:p>
            <a:endParaRPr lang="en-US" sz="800" dirty="0">
              <a:solidFill>
                <a:schemeClr val="tx1">
                  <a:lumMod val="50000"/>
                  <a:lumOff val="50000"/>
                </a:schemeClr>
              </a:solidFill>
            </a:endParaRPr>
          </a:p>
          <a:p>
            <a:r>
              <a:rPr lang="en-GB" sz="800" dirty="0">
                <a:solidFill>
                  <a:schemeClr val="tx1">
                    <a:lumMod val="50000"/>
                    <a:lumOff val="50000"/>
                  </a:schemeClr>
                </a:solidFill>
              </a:rPr>
              <a:t>Dealing with bureaucracy</a:t>
            </a:r>
          </a:p>
          <a:p>
            <a:endParaRPr lang="en-US" sz="800" dirty="0">
              <a:solidFill>
                <a:schemeClr val="tx1">
                  <a:lumMod val="50000"/>
                  <a:lumOff val="50000"/>
                </a:schemeClr>
              </a:solidFill>
            </a:endParaRPr>
          </a:p>
          <a:p>
            <a:r>
              <a:rPr lang="en-GB" sz="800" dirty="0">
                <a:solidFill>
                  <a:schemeClr val="tx1">
                    <a:lumMod val="50000"/>
                    <a:lumOff val="50000"/>
                  </a:schemeClr>
                </a:solidFill>
              </a:rPr>
              <a:t>Communicating necessity for change to development </a:t>
            </a:r>
            <a:r>
              <a:rPr lang="es-ES_tradnl" sz="800" dirty="0" err="1">
                <a:solidFill>
                  <a:schemeClr val="tx1">
                    <a:lumMod val="50000"/>
                    <a:lumOff val="50000"/>
                  </a:schemeClr>
                </a:solidFill>
              </a:rPr>
              <a:t>team</a:t>
            </a:r>
            <a:endParaRPr lang="en-US" sz="800" dirty="0">
              <a:solidFill>
                <a:schemeClr val="tx1">
                  <a:lumMod val="50000"/>
                  <a:lumOff val="50000"/>
                </a:schemeClr>
              </a:solidFill>
            </a:endParaRPr>
          </a:p>
        </p:txBody>
      </p:sp>
      <p:sp>
        <p:nvSpPr>
          <p:cNvPr id="231" name="TextBox 230">
            <a:extLst>
              <a:ext uri="{FF2B5EF4-FFF2-40B4-BE49-F238E27FC236}">
                <a16:creationId xmlns:a16="http://schemas.microsoft.com/office/drawing/2014/main" id="{DDFD20F5-6277-4A51-B55E-F72955ADBCEE}"/>
              </a:ext>
            </a:extLst>
          </p:cNvPr>
          <p:cNvSpPr txBox="1"/>
          <p:nvPr/>
        </p:nvSpPr>
        <p:spPr>
          <a:xfrm>
            <a:off x="2969572" y="4279484"/>
            <a:ext cx="1457857" cy="230832"/>
          </a:xfrm>
          <a:prstGeom prst="rect">
            <a:avLst/>
          </a:prstGeom>
          <a:noFill/>
        </p:spPr>
        <p:txBody>
          <a:bodyPr wrap="square" rtlCol="0">
            <a:spAutoFit/>
          </a:bodyPr>
          <a:lstStyle/>
          <a:p>
            <a:r>
              <a:rPr lang="en-US" sz="900" dirty="0">
                <a:solidFill>
                  <a:srgbClr val="1A8CB2"/>
                </a:solidFill>
              </a:rPr>
              <a:t>Goals</a:t>
            </a:r>
          </a:p>
        </p:txBody>
      </p:sp>
      <p:sp>
        <p:nvSpPr>
          <p:cNvPr id="232" name="TextBox 231">
            <a:extLst>
              <a:ext uri="{FF2B5EF4-FFF2-40B4-BE49-F238E27FC236}">
                <a16:creationId xmlns:a16="http://schemas.microsoft.com/office/drawing/2014/main" id="{AE99BA9B-C8F8-4A11-B2B8-AFF66FCA1222}"/>
              </a:ext>
            </a:extLst>
          </p:cNvPr>
          <p:cNvSpPr txBox="1"/>
          <p:nvPr/>
        </p:nvSpPr>
        <p:spPr>
          <a:xfrm>
            <a:off x="5171756" y="4271905"/>
            <a:ext cx="1457857" cy="230832"/>
          </a:xfrm>
          <a:prstGeom prst="rect">
            <a:avLst/>
          </a:prstGeom>
          <a:noFill/>
        </p:spPr>
        <p:txBody>
          <a:bodyPr wrap="square" rtlCol="0">
            <a:spAutoFit/>
          </a:bodyPr>
          <a:lstStyle/>
          <a:p>
            <a:r>
              <a:rPr lang="en-US" sz="900" dirty="0">
                <a:solidFill>
                  <a:srgbClr val="1A8CB2"/>
                </a:solidFill>
              </a:rPr>
              <a:t>Frustrations</a:t>
            </a:r>
          </a:p>
        </p:txBody>
      </p:sp>
      <p:sp>
        <p:nvSpPr>
          <p:cNvPr id="233" name="TextBox 232">
            <a:extLst>
              <a:ext uri="{FF2B5EF4-FFF2-40B4-BE49-F238E27FC236}">
                <a16:creationId xmlns:a16="http://schemas.microsoft.com/office/drawing/2014/main" id="{969019EA-E48F-4EB5-AD7F-2C5C69DE7290}"/>
              </a:ext>
            </a:extLst>
          </p:cNvPr>
          <p:cNvSpPr txBox="1"/>
          <p:nvPr/>
        </p:nvSpPr>
        <p:spPr>
          <a:xfrm>
            <a:off x="2927361" y="3028056"/>
            <a:ext cx="1457857" cy="230832"/>
          </a:xfrm>
          <a:prstGeom prst="rect">
            <a:avLst/>
          </a:prstGeom>
          <a:noFill/>
        </p:spPr>
        <p:txBody>
          <a:bodyPr wrap="square" rtlCol="0">
            <a:spAutoFit/>
          </a:bodyPr>
          <a:lstStyle/>
          <a:p>
            <a:r>
              <a:rPr lang="en-US" sz="900" dirty="0">
                <a:solidFill>
                  <a:srgbClr val="1A8CB2"/>
                </a:solidFill>
              </a:rPr>
              <a:t>Motivations</a:t>
            </a:r>
          </a:p>
        </p:txBody>
      </p:sp>
      <p:sp>
        <p:nvSpPr>
          <p:cNvPr id="234" name="TextBox 233">
            <a:extLst>
              <a:ext uri="{FF2B5EF4-FFF2-40B4-BE49-F238E27FC236}">
                <a16:creationId xmlns:a16="http://schemas.microsoft.com/office/drawing/2014/main" id="{4C529DE9-2E97-4F50-88F1-7C3DBC34D224}"/>
              </a:ext>
            </a:extLst>
          </p:cNvPr>
          <p:cNvSpPr txBox="1"/>
          <p:nvPr/>
        </p:nvSpPr>
        <p:spPr>
          <a:xfrm>
            <a:off x="2543807" y="486106"/>
            <a:ext cx="2060522" cy="1535228"/>
          </a:xfrm>
          <a:prstGeom prst="rect">
            <a:avLst/>
          </a:prstGeom>
          <a:noFill/>
        </p:spPr>
        <p:txBody>
          <a:bodyPr wrap="square" rtlCol="0">
            <a:spAutoFit/>
          </a:bodyPr>
          <a:lstStyle/>
          <a:p>
            <a:pPr marL="171450" indent="-171450">
              <a:lnSpc>
                <a:spcPct val="200000"/>
              </a:lnSpc>
              <a:buClr>
                <a:srgbClr val="2BC0BE"/>
              </a:buClr>
              <a:buFont typeface="Arial"/>
              <a:buChar char="•"/>
            </a:pPr>
            <a:r>
              <a:rPr lang="en-GB" sz="800" dirty="0">
                <a:solidFill>
                  <a:schemeClr val="tx1">
                    <a:lumMod val="50000"/>
                    <a:lumOff val="50000"/>
                  </a:schemeClr>
                </a:solidFill>
              </a:rPr>
              <a:t>Hacking Private Enterprise Servers</a:t>
            </a:r>
          </a:p>
          <a:p>
            <a:pPr marL="171450" indent="-171450">
              <a:lnSpc>
                <a:spcPct val="200000"/>
              </a:lnSpc>
              <a:buClr>
                <a:srgbClr val="2BC0BE"/>
              </a:buClr>
              <a:buFont typeface="Arial"/>
              <a:buChar char="•"/>
            </a:pPr>
            <a:r>
              <a:rPr lang="en-GB" sz="800" dirty="0">
                <a:solidFill>
                  <a:schemeClr val="tx1">
                    <a:lumMod val="50000"/>
                    <a:lumOff val="50000"/>
                  </a:schemeClr>
                </a:solidFill>
              </a:rPr>
              <a:t>Stealing Personal Identity</a:t>
            </a:r>
          </a:p>
          <a:p>
            <a:pPr marL="171450" indent="-171450">
              <a:lnSpc>
                <a:spcPct val="200000"/>
              </a:lnSpc>
              <a:buClr>
                <a:srgbClr val="2BC0BE"/>
              </a:buClr>
              <a:buFont typeface="Arial"/>
              <a:buChar char="•"/>
            </a:pPr>
            <a:r>
              <a:rPr lang="en-GB" sz="800" dirty="0">
                <a:solidFill>
                  <a:schemeClr val="tx1">
                    <a:lumMod val="50000"/>
                    <a:lumOff val="50000"/>
                  </a:schemeClr>
                </a:solidFill>
              </a:rPr>
              <a:t>Payment Frauds</a:t>
            </a:r>
          </a:p>
          <a:p>
            <a:pPr marL="171450" indent="-171450">
              <a:lnSpc>
                <a:spcPct val="200000"/>
              </a:lnSpc>
              <a:buClr>
                <a:srgbClr val="2BC0BE"/>
              </a:buClr>
              <a:buFont typeface="Arial"/>
              <a:buChar char="•"/>
            </a:pPr>
            <a:r>
              <a:rPr lang="en-GB" sz="800" dirty="0">
                <a:solidFill>
                  <a:schemeClr val="tx1">
                    <a:lumMod val="50000"/>
                    <a:lumOff val="50000"/>
                  </a:schemeClr>
                </a:solidFill>
              </a:rPr>
              <a:t>Creative Thinking</a:t>
            </a:r>
          </a:p>
          <a:p>
            <a:pPr marL="171450" indent="-171450">
              <a:lnSpc>
                <a:spcPct val="200000"/>
              </a:lnSpc>
              <a:buClr>
                <a:srgbClr val="2BC0BE"/>
              </a:buClr>
              <a:buFont typeface="Arial"/>
              <a:buChar char="•"/>
            </a:pPr>
            <a:r>
              <a:rPr lang="en-GB" sz="800" dirty="0">
                <a:solidFill>
                  <a:schemeClr val="tx1">
                    <a:lumMod val="50000"/>
                    <a:lumOff val="50000"/>
                  </a:schemeClr>
                </a:solidFill>
              </a:rPr>
              <a:t>Empathy</a:t>
            </a:r>
          </a:p>
          <a:p>
            <a:pPr marL="171450" indent="-171450">
              <a:lnSpc>
                <a:spcPct val="200000"/>
              </a:lnSpc>
              <a:buClr>
                <a:srgbClr val="2BC0BE"/>
              </a:buClr>
              <a:buFont typeface="Arial"/>
              <a:buChar char="•"/>
            </a:pPr>
            <a:r>
              <a:rPr lang="en-GB" sz="800" dirty="0">
                <a:solidFill>
                  <a:schemeClr val="tx1">
                    <a:lumMod val="50000"/>
                    <a:lumOff val="50000"/>
                  </a:schemeClr>
                </a:solidFill>
              </a:rPr>
              <a:t>Coding</a:t>
            </a:r>
            <a:endParaRPr lang="en-US" sz="800" dirty="0">
              <a:solidFill>
                <a:schemeClr val="tx1">
                  <a:lumMod val="50000"/>
                  <a:lumOff val="50000"/>
                </a:schemeClr>
              </a:solidFill>
            </a:endParaRPr>
          </a:p>
        </p:txBody>
      </p:sp>
      <p:sp>
        <p:nvSpPr>
          <p:cNvPr id="235" name="TextBox 234">
            <a:extLst>
              <a:ext uri="{FF2B5EF4-FFF2-40B4-BE49-F238E27FC236}">
                <a16:creationId xmlns:a16="http://schemas.microsoft.com/office/drawing/2014/main" id="{0508C0FA-231D-42CC-B426-ED41F953EC16}"/>
              </a:ext>
            </a:extLst>
          </p:cNvPr>
          <p:cNvSpPr txBox="1"/>
          <p:nvPr/>
        </p:nvSpPr>
        <p:spPr>
          <a:xfrm>
            <a:off x="7164619" y="437567"/>
            <a:ext cx="853524" cy="872675"/>
          </a:xfrm>
          <a:prstGeom prst="rect">
            <a:avLst/>
          </a:prstGeom>
          <a:noFill/>
        </p:spPr>
        <p:txBody>
          <a:bodyPr wrap="square" rtlCol="0">
            <a:spAutoFit/>
          </a:bodyPr>
          <a:lstStyle/>
          <a:p>
            <a:pPr>
              <a:lnSpc>
                <a:spcPct val="50000"/>
              </a:lnSpc>
            </a:pPr>
            <a:r>
              <a:rPr lang="es-ES_tradnl" sz="8000" dirty="0">
                <a:solidFill>
                  <a:schemeClr val="bg1">
                    <a:alpha val="26000"/>
                  </a:schemeClr>
                </a:solidFill>
                <a:latin typeface="Georgia"/>
                <a:cs typeface="Georgia"/>
              </a:rPr>
              <a:t>“</a:t>
            </a:r>
            <a:endParaRPr lang="en-US" sz="8000" dirty="0">
              <a:solidFill>
                <a:schemeClr val="bg1">
                  <a:alpha val="26000"/>
                </a:schemeClr>
              </a:solidFill>
              <a:latin typeface="Georgia"/>
              <a:cs typeface="Georgia"/>
            </a:endParaRPr>
          </a:p>
          <a:p>
            <a:pPr>
              <a:lnSpc>
                <a:spcPct val="50000"/>
              </a:lnSpc>
            </a:pPr>
            <a:endParaRPr lang="en-US" dirty="0"/>
          </a:p>
        </p:txBody>
      </p:sp>
      <p:sp>
        <p:nvSpPr>
          <p:cNvPr id="236" name="Rectangle 235">
            <a:extLst>
              <a:ext uri="{FF2B5EF4-FFF2-40B4-BE49-F238E27FC236}">
                <a16:creationId xmlns:a16="http://schemas.microsoft.com/office/drawing/2014/main" id="{87B1EB57-0531-418A-A336-A7278E6D802F}"/>
              </a:ext>
            </a:extLst>
          </p:cNvPr>
          <p:cNvSpPr/>
          <p:nvPr/>
        </p:nvSpPr>
        <p:spPr>
          <a:xfrm>
            <a:off x="7083539" y="-15998"/>
            <a:ext cx="2060522" cy="6881684"/>
          </a:xfrm>
          <a:prstGeom prst="rect">
            <a:avLst/>
          </a:prstGeom>
          <a:solidFill>
            <a:srgbClr val="3F80CD">
              <a:alpha val="1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FFFF00"/>
              </a:solidFill>
            </a:endParaRPr>
          </a:p>
        </p:txBody>
      </p:sp>
      <p:cxnSp>
        <p:nvCxnSpPr>
          <p:cNvPr id="237" name="Straight Connector 236">
            <a:extLst>
              <a:ext uri="{FF2B5EF4-FFF2-40B4-BE49-F238E27FC236}">
                <a16:creationId xmlns:a16="http://schemas.microsoft.com/office/drawing/2014/main" id="{079A442E-80C4-44CF-A2A6-3608931A72D7}"/>
              </a:ext>
            </a:extLst>
          </p:cNvPr>
          <p:cNvCxnSpPr>
            <a:cxnSpLocks/>
          </p:cNvCxnSpPr>
          <p:nvPr/>
        </p:nvCxnSpPr>
        <p:spPr>
          <a:xfrm flipH="1">
            <a:off x="4385218" y="1"/>
            <a:ext cx="7352" cy="2900933"/>
          </a:xfrm>
          <a:prstGeom prst="line">
            <a:avLst/>
          </a:prstGeom>
          <a:ln w="15875">
            <a:solidFill>
              <a:srgbClr val="26A3A1">
                <a:alpha val="10000"/>
              </a:srgbClr>
            </a:solidFill>
          </a:ln>
          <a:effectLst/>
        </p:spPr>
        <p:style>
          <a:lnRef idx="2">
            <a:schemeClr val="accent1"/>
          </a:lnRef>
          <a:fillRef idx="0">
            <a:schemeClr val="accent1"/>
          </a:fillRef>
          <a:effectRef idx="1">
            <a:schemeClr val="accent1"/>
          </a:effectRef>
          <a:fontRef idx="minor">
            <a:schemeClr val="tx1"/>
          </a:fontRef>
        </p:style>
      </p:cxnSp>
      <p:cxnSp>
        <p:nvCxnSpPr>
          <p:cNvPr id="238" name="Straight Connector 237">
            <a:extLst>
              <a:ext uri="{FF2B5EF4-FFF2-40B4-BE49-F238E27FC236}">
                <a16:creationId xmlns:a16="http://schemas.microsoft.com/office/drawing/2014/main" id="{EA87F52A-61D9-46A3-B2DB-421E771AEA77}"/>
              </a:ext>
            </a:extLst>
          </p:cNvPr>
          <p:cNvCxnSpPr>
            <a:cxnSpLocks/>
          </p:cNvCxnSpPr>
          <p:nvPr/>
        </p:nvCxnSpPr>
        <p:spPr>
          <a:xfrm flipH="1">
            <a:off x="2349192" y="2893972"/>
            <a:ext cx="4734347" cy="0"/>
          </a:xfrm>
          <a:prstGeom prst="line">
            <a:avLst/>
          </a:prstGeom>
          <a:ln w="15875">
            <a:solidFill>
              <a:srgbClr val="26A3A1">
                <a:alpha val="10000"/>
              </a:srgbClr>
            </a:solidFill>
          </a:ln>
          <a:effectLst/>
        </p:spPr>
        <p:style>
          <a:lnRef idx="2">
            <a:schemeClr val="accent1"/>
          </a:lnRef>
          <a:fillRef idx="0">
            <a:schemeClr val="accent1"/>
          </a:fillRef>
          <a:effectRef idx="1">
            <a:schemeClr val="accent1"/>
          </a:effectRef>
          <a:fontRef idx="minor">
            <a:schemeClr val="tx1"/>
          </a:fontRef>
        </p:style>
      </p:cxnSp>
      <p:cxnSp>
        <p:nvCxnSpPr>
          <p:cNvPr id="239" name="Straight Connector 238">
            <a:extLst>
              <a:ext uri="{FF2B5EF4-FFF2-40B4-BE49-F238E27FC236}">
                <a16:creationId xmlns:a16="http://schemas.microsoft.com/office/drawing/2014/main" id="{CD7ECA7D-2AA2-47BD-8793-7744B6691F23}"/>
              </a:ext>
            </a:extLst>
          </p:cNvPr>
          <p:cNvCxnSpPr/>
          <p:nvPr/>
        </p:nvCxnSpPr>
        <p:spPr>
          <a:xfrm flipH="1">
            <a:off x="2355771" y="3981775"/>
            <a:ext cx="4650229" cy="0"/>
          </a:xfrm>
          <a:prstGeom prst="line">
            <a:avLst/>
          </a:prstGeom>
          <a:ln w="15875">
            <a:solidFill>
              <a:srgbClr val="26A3A1">
                <a:alpha val="10000"/>
              </a:srgbClr>
            </a:solidFill>
          </a:ln>
          <a:effectLst/>
        </p:spPr>
        <p:style>
          <a:lnRef idx="2">
            <a:schemeClr val="accent1"/>
          </a:lnRef>
          <a:fillRef idx="0">
            <a:schemeClr val="accent1"/>
          </a:fillRef>
          <a:effectRef idx="1">
            <a:schemeClr val="accent1"/>
          </a:effectRef>
          <a:fontRef idx="minor">
            <a:schemeClr val="tx1"/>
          </a:fontRef>
        </p:style>
      </p:cxnSp>
      <p:cxnSp>
        <p:nvCxnSpPr>
          <p:cNvPr id="240" name="Straight Connector 239">
            <a:extLst>
              <a:ext uri="{FF2B5EF4-FFF2-40B4-BE49-F238E27FC236}">
                <a16:creationId xmlns:a16="http://schemas.microsoft.com/office/drawing/2014/main" id="{14FD25B6-B274-4A96-8498-02349A13ED26}"/>
              </a:ext>
            </a:extLst>
          </p:cNvPr>
          <p:cNvCxnSpPr/>
          <p:nvPr/>
        </p:nvCxnSpPr>
        <p:spPr>
          <a:xfrm>
            <a:off x="4645763" y="3984640"/>
            <a:ext cx="0" cy="2987566"/>
          </a:xfrm>
          <a:prstGeom prst="line">
            <a:avLst/>
          </a:prstGeom>
          <a:ln w="15875">
            <a:solidFill>
              <a:srgbClr val="26A3A1">
                <a:alpha val="10000"/>
              </a:srgbClr>
            </a:solidFill>
          </a:ln>
          <a:effectLst/>
        </p:spPr>
        <p:style>
          <a:lnRef idx="2">
            <a:schemeClr val="accent1"/>
          </a:lnRef>
          <a:fillRef idx="0">
            <a:schemeClr val="accent1"/>
          </a:fillRef>
          <a:effectRef idx="1">
            <a:schemeClr val="accent1"/>
          </a:effectRef>
          <a:fontRef idx="minor">
            <a:schemeClr val="tx1"/>
          </a:fontRef>
        </p:style>
      </p:cxnSp>
      <p:sp>
        <p:nvSpPr>
          <p:cNvPr id="241" name="TextBox 240">
            <a:extLst>
              <a:ext uri="{FF2B5EF4-FFF2-40B4-BE49-F238E27FC236}">
                <a16:creationId xmlns:a16="http://schemas.microsoft.com/office/drawing/2014/main" id="{1A254CC1-FC3C-40AC-A50E-DA20D51F37C1}"/>
              </a:ext>
            </a:extLst>
          </p:cNvPr>
          <p:cNvSpPr txBox="1"/>
          <p:nvPr/>
        </p:nvSpPr>
        <p:spPr>
          <a:xfrm>
            <a:off x="7168257" y="1457054"/>
            <a:ext cx="1457857" cy="230832"/>
          </a:xfrm>
          <a:prstGeom prst="rect">
            <a:avLst/>
          </a:prstGeom>
          <a:noFill/>
        </p:spPr>
        <p:txBody>
          <a:bodyPr wrap="square" rtlCol="0">
            <a:spAutoFit/>
          </a:bodyPr>
          <a:lstStyle/>
          <a:p>
            <a:r>
              <a:rPr lang="en-US" sz="900" dirty="0">
                <a:solidFill>
                  <a:srgbClr val="1A8CB2"/>
                </a:solidFill>
              </a:rPr>
              <a:t>Behavior</a:t>
            </a:r>
          </a:p>
        </p:txBody>
      </p:sp>
      <p:sp>
        <p:nvSpPr>
          <p:cNvPr id="242" name="TextBox 241">
            <a:extLst>
              <a:ext uri="{FF2B5EF4-FFF2-40B4-BE49-F238E27FC236}">
                <a16:creationId xmlns:a16="http://schemas.microsoft.com/office/drawing/2014/main" id="{D9DC77D8-25AB-4B61-A42D-8FC910AA996F}"/>
              </a:ext>
            </a:extLst>
          </p:cNvPr>
          <p:cNvSpPr txBox="1"/>
          <p:nvPr/>
        </p:nvSpPr>
        <p:spPr>
          <a:xfrm>
            <a:off x="7207544" y="4006042"/>
            <a:ext cx="1457857" cy="261610"/>
          </a:xfrm>
          <a:prstGeom prst="rect">
            <a:avLst/>
          </a:prstGeom>
          <a:noFill/>
        </p:spPr>
        <p:txBody>
          <a:bodyPr wrap="square" rtlCol="0">
            <a:spAutoFit/>
          </a:bodyPr>
          <a:lstStyle/>
          <a:p>
            <a:r>
              <a:rPr lang="en-US" sz="1100" dirty="0">
                <a:solidFill>
                  <a:srgbClr val="1A8CB2"/>
                </a:solidFill>
              </a:rPr>
              <a:t>Influences</a:t>
            </a:r>
          </a:p>
        </p:txBody>
      </p:sp>
      <p:sp>
        <p:nvSpPr>
          <p:cNvPr id="243" name="TextBox 242">
            <a:extLst>
              <a:ext uri="{FF2B5EF4-FFF2-40B4-BE49-F238E27FC236}">
                <a16:creationId xmlns:a16="http://schemas.microsoft.com/office/drawing/2014/main" id="{FDACB62D-9A99-4456-9049-7B11CF322699}"/>
              </a:ext>
            </a:extLst>
          </p:cNvPr>
          <p:cNvSpPr txBox="1"/>
          <p:nvPr/>
        </p:nvSpPr>
        <p:spPr>
          <a:xfrm>
            <a:off x="7181214" y="1712341"/>
            <a:ext cx="1197790" cy="237244"/>
          </a:xfrm>
          <a:prstGeom prst="rect">
            <a:avLst/>
          </a:prstGeom>
          <a:noFill/>
        </p:spPr>
        <p:txBody>
          <a:bodyPr wrap="square" rtlCol="0">
            <a:spAutoFit/>
          </a:bodyPr>
          <a:lstStyle/>
          <a:p>
            <a:pPr lvl="0">
              <a:lnSpc>
                <a:spcPct val="150000"/>
              </a:lnSpc>
            </a:pPr>
            <a:r>
              <a:rPr lang="en-US" sz="700" dirty="0">
                <a:solidFill>
                  <a:srgbClr val="206D7C"/>
                </a:solidFill>
              </a:rPr>
              <a:t>Overseeing organization</a:t>
            </a:r>
          </a:p>
        </p:txBody>
      </p:sp>
      <p:sp>
        <p:nvSpPr>
          <p:cNvPr id="244" name="TextBox 243">
            <a:extLst>
              <a:ext uri="{FF2B5EF4-FFF2-40B4-BE49-F238E27FC236}">
                <a16:creationId xmlns:a16="http://schemas.microsoft.com/office/drawing/2014/main" id="{DD42B9EC-D30D-4144-948D-EF62E6992ED8}"/>
              </a:ext>
            </a:extLst>
          </p:cNvPr>
          <p:cNvSpPr txBox="1"/>
          <p:nvPr/>
        </p:nvSpPr>
        <p:spPr>
          <a:xfrm>
            <a:off x="7194439" y="2108909"/>
            <a:ext cx="1291488" cy="237244"/>
          </a:xfrm>
          <a:prstGeom prst="rect">
            <a:avLst/>
          </a:prstGeom>
          <a:noFill/>
        </p:spPr>
        <p:txBody>
          <a:bodyPr wrap="square" rtlCol="0">
            <a:spAutoFit/>
          </a:bodyPr>
          <a:lstStyle/>
          <a:p>
            <a:pPr lvl="0">
              <a:lnSpc>
                <a:spcPct val="150000"/>
              </a:lnSpc>
            </a:pPr>
            <a:r>
              <a:rPr lang="en-US" sz="700" dirty="0">
                <a:solidFill>
                  <a:srgbClr val="206D7C"/>
                </a:solidFill>
              </a:rPr>
              <a:t>Manipulate social behavior</a:t>
            </a:r>
          </a:p>
        </p:txBody>
      </p:sp>
      <p:sp>
        <p:nvSpPr>
          <p:cNvPr id="245" name="TextBox 244">
            <a:extLst>
              <a:ext uri="{FF2B5EF4-FFF2-40B4-BE49-F238E27FC236}">
                <a16:creationId xmlns:a16="http://schemas.microsoft.com/office/drawing/2014/main" id="{C0F4B4EE-1CE1-4E2B-A18A-09B533191928}"/>
              </a:ext>
            </a:extLst>
          </p:cNvPr>
          <p:cNvSpPr txBox="1"/>
          <p:nvPr/>
        </p:nvSpPr>
        <p:spPr>
          <a:xfrm>
            <a:off x="7200926" y="2491753"/>
            <a:ext cx="1422916" cy="237244"/>
          </a:xfrm>
          <a:prstGeom prst="rect">
            <a:avLst/>
          </a:prstGeom>
          <a:noFill/>
        </p:spPr>
        <p:txBody>
          <a:bodyPr wrap="square" rtlCol="0">
            <a:spAutoFit/>
          </a:bodyPr>
          <a:lstStyle/>
          <a:p>
            <a:pPr lvl="0">
              <a:lnSpc>
                <a:spcPct val="150000"/>
              </a:lnSpc>
            </a:pPr>
            <a:r>
              <a:rPr lang="en-US" sz="700" dirty="0">
                <a:solidFill>
                  <a:srgbClr val="206D7C"/>
                </a:solidFill>
              </a:rPr>
              <a:t>Designing hacking algorithms</a:t>
            </a:r>
          </a:p>
        </p:txBody>
      </p:sp>
      <p:sp>
        <p:nvSpPr>
          <p:cNvPr id="246" name="TextBox 245">
            <a:extLst>
              <a:ext uri="{FF2B5EF4-FFF2-40B4-BE49-F238E27FC236}">
                <a16:creationId xmlns:a16="http://schemas.microsoft.com/office/drawing/2014/main" id="{62D483C1-F92C-473B-8847-CAEC239C0A34}"/>
              </a:ext>
            </a:extLst>
          </p:cNvPr>
          <p:cNvSpPr txBox="1"/>
          <p:nvPr/>
        </p:nvSpPr>
        <p:spPr>
          <a:xfrm>
            <a:off x="7194173" y="2894415"/>
            <a:ext cx="890013" cy="237244"/>
          </a:xfrm>
          <a:prstGeom prst="rect">
            <a:avLst/>
          </a:prstGeom>
          <a:noFill/>
        </p:spPr>
        <p:txBody>
          <a:bodyPr wrap="square" rtlCol="0">
            <a:spAutoFit/>
          </a:bodyPr>
          <a:lstStyle/>
          <a:p>
            <a:pPr lvl="0">
              <a:lnSpc>
                <a:spcPct val="150000"/>
              </a:lnSpc>
            </a:pPr>
            <a:r>
              <a:rPr lang="en-US" sz="700" dirty="0">
                <a:solidFill>
                  <a:srgbClr val="206D7C"/>
                </a:solidFill>
              </a:rPr>
              <a:t>Meetings</a:t>
            </a:r>
          </a:p>
        </p:txBody>
      </p:sp>
      <p:sp>
        <p:nvSpPr>
          <p:cNvPr id="247" name="TextBox 246">
            <a:extLst>
              <a:ext uri="{FF2B5EF4-FFF2-40B4-BE49-F238E27FC236}">
                <a16:creationId xmlns:a16="http://schemas.microsoft.com/office/drawing/2014/main" id="{4F4AE914-B448-4342-83BD-F6537018EDCB}"/>
              </a:ext>
            </a:extLst>
          </p:cNvPr>
          <p:cNvSpPr txBox="1"/>
          <p:nvPr/>
        </p:nvSpPr>
        <p:spPr>
          <a:xfrm>
            <a:off x="7192156" y="3306742"/>
            <a:ext cx="1186849" cy="406522"/>
          </a:xfrm>
          <a:prstGeom prst="rect">
            <a:avLst/>
          </a:prstGeom>
          <a:noFill/>
        </p:spPr>
        <p:txBody>
          <a:bodyPr wrap="square" rtlCol="0">
            <a:spAutoFit/>
          </a:bodyPr>
          <a:lstStyle/>
          <a:p>
            <a:pPr>
              <a:lnSpc>
                <a:spcPct val="150000"/>
              </a:lnSpc>
            </a:pPr>
            <a:r>
              <a:rPr lang="en-US" sz="700" dirty="0">
                <a:solidFill>
                  <a:srgbClr val="206D7C"/>
                </a:solidFill>
              </a:rPr>
              <a:t>User testing</a:t>
            </a:r>
          </a:p>
          <a:p>
            <a:pPr lvl="0">
              <a:lnSpc>
                <a:spcPct val="150000"/>
              </a:lnSpc>
            </a:pPr>
            <a:endParaRPr lang="en-US" sz="700" dirty="0">
              <a:solidFill>
                <a:srgbClr val="206D7C"/>
              </a:solidFill>
            </a:endParaRPr>
          </a:p>
        </p:txBody>
      </p:sp>
      <p:sp>
        <p:nvSpPr>
          <p:cNvPr id="248" name="Rectangle 247">
            <a:extLst>
              <a:ext uri="{FF2B5EF4-FFF2-40B4-BE49-F238E27FC236}">
                <a16:creationId xmlns:a16="http://schemas.microsoft.com/office/drawing/2014/main" id="{316F662E-124A-49AF-AD11-2DD509AE2C9C}"/>
              </a:ext>
            </a:extLst>
          </p:cNvPr>
          <p:cNvSpPr/>
          <p:nvPr/>
        </p:nvSpPr>
        <p:spPr>
          <a:xfrm>
            <a:off x="7281326" y="2348388"/>
            <a:ext cx="1503075" cy="5029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9" name="Rectangle 248">
            <a:extLst>
              <a:ext uri="{FF2B5EF4-FFF2-40B4-BE49-F238E27FC236}">
                <a16:creationId xmlns:a16="http://schemas.microsoft.com/office/drawing/2014/main" id="{3A1270B3-64CA-4084-84BB-CE7925E0B684}"/>
              </a:ext>
            </a:extLst>
          </p:cNvPr>
          <p:cNvSpPr/>
          <p:nvPr/>
        </p:nvSpPr>
        <p:spPr>
          <a:xfrm>
            <a:off x="7283515" y="2348388"/>
            <a:ext cx="1202411" cy="45719"/>
          </a:xfrm>
          <a:prstGeom prst="rect">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0" name="Rectangle 249">
            <a:extLst>
              <a:ext uri="{FF2B5EF4-FFF2-40B4-BE49-F238E27FC236}">
                <a16:creationId xmlns:a16="http://schemas.microsoft.com/office/drawing/2014/main" id="{EEF15D1F-947A-45D9-A536-19CEDCF33686}"/>
              </a:ext>
            </a:extLst>
          </p:cNvPr>
          <p:cNvSpPr/>
          <p:nvPr/>
        </p:nvSpPr>
        <p:spPr>
          <a:xfrm>
            <a:off x="7280342" y="1960456"/>
            <a:ext cx="1503075" cy="5029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1" name="Rectangle 250">
            <a:extLst>
              <a:ext uri="{FF2B5EF4-FFF2-40B4-BE49-F238E27FC236}">
                <a16:creationId xmlns:a16="http://schemas.microsoft.com/office/drawing/2014/main" id="{3C028B4D-F8B3-4EA4-8657-169127FF84B3}"/>
              </a:ext>
            </a:extLst>
          </p:cNvPr>
          <p:cNvSpPr/>
          <p:nvPr/>
        </p:nvSpPr>
        <p:spPr>
          <a:xfrm>
            <a:off x="7282532" y="1960456"/>
            <a:ext cx="1203395" cy="50291"/>
          </a:xfrm>
          <a:prstGeom prst="rect">
            <a:avLst/>
          </a:prstGeom>
          <a:solidFill>
            <a:srgbClr val="1B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2" name="Rectangle 251">
            <a:extLst>
              <a:ext uri="{FF2B5EF4-FFF2-40B4-BE49-F238E27FC236}">
                <a16:creationId xmlns:a16="http://schemas.microsoft.com/office/drawing/2014/main" id="{EBB999BD-0A90-4D57-80C2-58517A80E9B1}"/>
              </a:ext>
            </a:extLst>
          </p:cNvPr>
          <p:cNvSpPr/>
          <p:nvPr/>
        </p:nvSpPr>
        <p:spPr>
          <a:xfrm>
            <a:off x="7283516" y="2739868"/>
            <a:ext cx="1499900" cy="50291"/>
          </a:xfrm>
          <a:prstGeom prst="rect">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3" name="Rectangle 252">
            <a:extLst>
              <a:ext uri="{FF2B5EF4-FFF2-40B4-BE49-F238E27FC236}">
                <a16:creationId xmlns:a16="http://schemas.microsoft.com/office/drawing/2014/main" id="{B357B940-8DE3-4C95-B115-B3E97E34564D}"/>
              </a:ext>
            </a:extLst>
          </p:cNvPr>
          <p:cNvSpPr/>
          <p:nvPr/>
        </p:nvSpPr>
        <p:spPr>
          <a:xfrm>
            <a:off x="7278151" y="3156490"/>
            <a:ext cx="1503075" cy="5029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4" name="Rectangle 253">
            <a:extLst>
              <a:ext uri="{FF2B5EF4-FFF2-40B4-BE49-F238E27FC236}">
                <a16:creationId xmlns:a16="http://schemas.microsoft.com/office/drawing/2014/main" id="{8D8C203B-C892-4E91-BAD0-06567DD9E459}"/>
              </a:ext>
            </a:extLst>
          </p:cNvPr>
          <p:cNvSpPr/>
          <p:nvPr/>
        </p:nvSpPr>
        <p:spPr>
          <a:xfrm>
            <a:off x="7280341" y="3156490"/>
            <a:ext cx="352062" cy="50291"/>
          </a:xfrm>
          <a:prstGeom prst="rect">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5" name="Rectangle 254">
            <a:extLst>
              <a:ext uri="{FF2B5EF4-FFF2-40B4-BE49-F238E27FC236}">
                <a16:creationId xmlns:a16="http://schemas.microsoft.com/office/drawing/2014/main" id="{3D7FF51B-034A-4D9B-B3E8-E09B49E7F0DA}"/>
              </a:ext>
            </a:extLst>
          </p:cNvPr>
          <p:cNvSpPr/>
          <p:nvPr/>
        </p:nvSpPr>
        <p:spPr>
          <a:xfrm>
            <a:off x="7281326" y="3557174"/>
            <a:ext cx="1503075" cy="5029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6" name="Rectangle 255">
            <a:extLst>
              <a:ext uri="{FF2B5EF4-FFF2-40B4-BE49-F238E27FC236}">
                <a16:creationId xmlns:a16="http://schemas.microsoft.com/office/drawing/2014/main" id="{2C311AD7-1839-4C6D-B44B-A6EBBDFC1203}"/>
              </a:ext>
            </a:extLst>
          </p:cNvPr>
          <p:cNvSpPr/>
          <p:nvPr/>
        </p:nvSpPr>
        <p:spPr>
          <a:xfrm>
            <a:off x="7283517" y="3557174"/>
            <a:ext cx="671980" cy="50291"/>
          </a:xfrm>
          <a:prstGeom prst="rect">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57" name="TextBox 256">
            <a:extLst>
              <a:ext uri="{FF2B5EF4-FFF2-40B4-BE49-F238E27FC236}">
                <a16:creationId xmlns:a16="http://schemas.microsoft.com/office/drawing/2014/main" id="{920C77AE-15D7-46AB-9788-9A25ADA7C199}"/>
              </a:ext>
            </a:extLst>
          </p:cNvPr>
          <p:cNvSpPr txBox="1"/>
          <p:nvPr/>
        </p:nvSpPr>
        <p:spPr>
          <a:xfrm>
            <a:off x="7179558" y="4204912"/>
            <a:ext cx="895719" cy="747449"/>
          </a:xfrm>
          <a:prstGeom prst="rect">
            <a:avLst/>
          </a:prstGeom>
          <a:noFill/>
        </p:spPr>
        <p:txBody>
          <a:bodyPr wrap="square" rtlCol="0">
            <a:spAutoFit/>
          </a:bodyPr>
          <a:lstStyle/>
          <a:p>
            <a:pPr lvl="0">
              <a:lnSpc>
                <a:spcPct val="250000"/>
              </a:lnSpc>
            </a:pPr>
            <a:r>
              <a:rPr lang="en-GB" sz="600" dirty="0">
                <a:solidFill>
                  <a:srgbClr val="206D7C"/>
                </a:solidFill>
              </a:rPr>
              <a:t>·  CREDIBILITY</a:t>
            </a:r>
            <a:endParaRPr lang="en-US" sz="600" dirty="0">
              <a:solidFill>
                <a:srgbClr val="206D7C"/>
              </a:solidFill>
            </a:endParaRPr>
          </a:p>
          <a:p>
            <a:pPr lvl="0">
              <a:lnSpc>
                <a:spcPct val="250000"/>
              </a:lnSpc>
            </a:pPr>
            <a:r>
              <a:rPr lang="en-GB" sz="600" dirty="0">
                <a:solidFill>
                  <a:srgbClr val="206D7C"/>
                </a:solidFill>
              </a:rPr>
              <a:t>·  </a:t>
            </a:r>
            <a:r>
              <a:rPr lang="es-ES_tradnl" sz="600" dirty="0">
                <a:solidFill>
                  <a:srgbClr val="206D7C"/>
                </a:solidFill>
              </a:rPr>
              <a:t>COLLEAGUES</a:t>
            </a:r>
          </a:p>
          <a:p>
            <a:pPr lvl="0">
              <a:lnSpc>
                <a:spcPct val="250000"/>
              </a:lnSpc>
            </a:pPr>
            <a:r>
              <a:rPr lang="es-ES_tradnl" sz="600" dirty="0">
                <a:solidFill>
                  <a:srgbClr val="206D7C"/>
                </a:solidFill>
              </a:rPr>
              <a:t>·  TECHNOLOGY</a:t>
            </a:r>
            <a:endParaRPr lang="en-US" sz="600" dirty="0">
              <a:solidFill>
                <a:srgbClr val="206D7C"/>
              </a:solidFill>
            </a:endParaRPr>
          </a:p>
        </p:txBody>
      </p:sp>
      <p:sp>
        <p:nvSpPr>
          <p:cNvPr id="259" name="TextBox 258">
            <a:extLst>
              <a:ext uri="{FF2B5EF4-FFF2-40B4-BE49-F238E27FC236}">
                <a16:creationId xmlns:a16="http://schemas.microsoft.com/office/drawing/2014/main" id="{950A5921-1841-4AE8-A807-DF09ABC96030}"/>
              </a:ext>
            </a:extLst>
          </p:cNvPr>
          <p:cNvSpPr txBox="1"/>
          <p:nvPr/>
        </p:nvSpPr>
        <p:spPr>
          <a:xfrm>
            <a:off x="7942720" y="4195569"/>
            <a:ext cx="895719" cy="1408078"/>
          </a:xfrm>
          <a:prstGeom prst="rect">
            <a:avLst/>
          </a:prstGeom>
          <a:noFill/>
        </p:spPr>
        <p:txBody>
          <a:bodyPr wrap="square" rtlCol="0">
            <a:spAutoFit/>
          </a:bodyPr>
          <a:lstStyle/>
          <a:p>
            <a:pPr lvl="0">
              <a:lnSpc>
                <a:spcPct val="250000"/>
              </a:lnSpc>
            </a:pPr>
            <a:r>
              <a:rPr lang="en-GB" sz="600" dirty="0">
                <a:solidFill>
                  <a:srgbClr val="206D7C"/>
                </a:solidFill>
              </a:rPr>
              <a:t>·  BLOGS/ FORUMS</a:t>
            </a:r>
            <a:endParaRPr lang="en-US" sz="600" dirty="0">
              <a:solidFill>
                <a:srgbClr val="206D7C"/>
              </a:solidFill>
            </a:endParaRPr>
          </a:p>
          <a:p>
            <a:pPr lvl="0">
              <a:lnSpc>
                <a:spcPct val="250000"/>
              </a:lnSpc>
            </a:pPr>
            <a:r>
              <a:rPr lang="en-GB" sz="600" dirty="0">
                <a:solidFill>
                  <a:srgbClr val="206D7C"/>
                </a:solidFill>
              </a:rPr>
              <a:t>·  </a:t>
            </a:r>
            <a:r>
              <a:rPr lang="es-ES_tradnl" sz="600" dirty="0">
                <a:solidFill>
                  <a:srgbClr val="206D7C"/>
                </a:solidFill>
              </a:rPr>
              <a:t>PSYCHOLOGY</a:t>
            </a:r>
          </a:p>
          <a:p>
            <a:pPr lvl="0">
              <a:lnSpc>
                <a:spcPct val="250000"/>
              </a:lnSpc>
            </a:pPr>
            <a:r>
              <a:rPr lang="es-ES_tradnl" sz="600" dirty="0">
                <a:solidFill>
                  <a:srgbClr val="206D7C"/>
                </a:solidFill>
              </a:rPr>
              <a:t>·  </a:t>
            </a:r>
            <a:r>
              <a:rPr lang="en-GB" sz="600" dirty="0">
                <a:solidFill>
                  <a:srgbClr val="206D7C"/>
                </a:solidFill>
              </a:rPr>
              <a:t>POLITICAL TRENDS</a:t>
            </a:r>
            <a:endParaRPr lang="en-US" sz="600" dirty="0">
              <a:solidFill>
                <a:srgbClr val="206D7C"/>
              </a:solidFill>
            </a:endParaRPr>
          </a:p>
          <a:p>
            <a:pPr lvl="0">
              <a:lnSpc>
                <a:spcPct val="250000"/>
              </a:lnSpc>
            </a:pPr>
            <a:endParaRPr lang="en-US" dirty="0">
              <a:solidFill>
                <a:schemeClr val="tx1">
                  <a:lumMod val="50000"/>
                  <a:lumOff val="50000"/>
                </a:schemeClr>
              </a:solidFill>
            </a:endParaRPr>
          </a:p>
        </p:txBody>
      </p:sp>
      <p:cxnSp>
        <p:nvCxnSpPr>
          <p:cNvPr id="260" name="Straight Connector 259">
            <a:extLst>
              <a:ext uri="{FF2B5EF4-FFF2-40B4-BE49-F238E27FC236}">
                <a16:creationId xmlns:a16="http://schemas.microsoft.com/office/drawing/2014/main" id="{4D7BEE8C-28D7-4E5F-80FA-22693E2B4D9D}"/>
              </a:ext>
            </a:extLst>
          </p:cNvPr>
          <p:cNvCxnSpPr/>
          <p:nvPr/>
        </p:nvCxnSpPr>
        <p:spPr>
          <a:xfrm>
            <a:off x="7278150" y="3851239"/>
            <a:ext cx="1547976" cy="0"/>
          </a:xfrm>
          <a:prstGeom prst="line">
            <a:avLst/>
          </a:prstGeom>
          <a:ln w="9525">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261" name="Straight Connector 260">
            <a:extLst>
              <a:ext uri="{FF2B5EF4-FFF2-40B4-BE49-F238E27FC236}">
                <a16:creationId xmlns:a16="http://schemas.microsoft.com/office/drawing/2014/main" id="{FAC81D24-7559-4CF3-B896-CAECECBF863B}"/>
              </a:ext>
            </a:extLst>
          </p:cNvPr>
          <p:cNvCxnSpPr/>
          <p:nvPr/>
        </p:nvCxnSpPr>
        <p:spPr>
          <a:xfrm>
            <a:off x="3574217" y="3435776"/>
            <a:ext cx="946618" cy="0"/>
          </a:xfrm>
          <a:prstGeom prst="line">
            <a:avLst/>
          </a:prstGeom>
          <a:ln>
            <a:solidFill>
              <a:srgbClr val="CFEAFA"/>
            </a:solidFill>
          </a:ln>
          <a:effectLst/>
        </p:spPr>
        <p:style>
          <a:lnRef idx="2">
            <a:schemeClr val="accent1"/>
          </a:lnRef>
          <a:fillRef idx="0">
            <a:schemeClr val="accent1"/>
          </a:fillRef>
          <a:effectRef idx="1">
            <a:schemeClr val="accent1"/>
          </a:effectRef>
          <a:fontRef idx="minor">
            <a:schemeClr val="tx1"/>
          </a:fontRef>
        </p:style>
      </p:cxnSp>
      <p:cxnSp>
        <p:nvCxnSpPr>
          <p:cNvPr id="262" name="Straight Connector 261">
            <a:extLst>
              <a:ext uri="{FF2B5EF4-FFF2-40B4-BE49-F238E27FC236}">
                <a16:creationId xmlns:a16="http://schemas.microsoft.com/office/drawing/2014/main" id="{6BB97E53-466D-4FFF-9186-9CC82FCFACB2}"/>
              </a:ext>
            </a:extLst>
          </p:cNvPr>
          <p:cNvCxnSpPr>
            <a:cxnSpLocks/>
            <a:endCxn id="269" idx="2"/>
          </p:cNvCxnSpPr>
          <p:nvPr/>
        </p:nvCxnSpPr>
        <p:spPr>
          <a:xfrm>
            <a:off x="3574218" y="3435776"/>
            <a:ext cx="737378" cy="0"/>
          </a:xfrm>
          <a:prstGeom prst="line">
            <a:avLst/>
          </a:prstGeom>
          <a:ln>
            <a:solidFill>
              <a:srgbClr val="1A8CB2"/>
            </a:solidFill>
          </a:ln>
          <a:effectLst/>
        </p:spPr>
        <p:style>
          <a:lnRef idx="2">
            <a:schemeClr val="accent1"/>
          </a:lnRef>
          <a:fillRef idx="0">
            <a:schemeClr val="accent1"/>
          </a:fillRef>
          <a:effectRef idx="1">
            <a:schemeClr val="accent1"/>
          </a:effectRef>
          <a:fontRef idx="minor">
            <a:schemeClr val="tx1"/>
          </a:fontRef>
        </p:style>
      </p:cxnSp>
      <p:cxnSp>
        <p:nvCxnSpPr>
          <p:cNvPr id="263" name="Straight Connector 262">
            <a:extLst>
              <a:ext uri="{FF2B5EF4-FFF2-40B4-BE49-F238E27FC236}">
                <a16:creationId xmlns:a16="http://schemas.microsoft.com/office/drawing/2014/main" id="{EB2D8CD8-F3A5-42BF-9364-BD5694E5274E}"/>
              </a:ext>
            </a:extLst>
          </p:cNvPr>
          <p:cNvCxnSpPr/>
          <p:nvPr/>
        </p:nvCxnSpPr>
        <p:spPr>
          <a:xfrm>
            <a:off x="3574217" y="3657972"/>
            <a:ext cx="946618" cy="0"/>
          </a:xfrm>
          <a:prstGeom prst="line">
            <a:avLst/>
          </a:prstGeom>
          <a:ln>
            <a:solidFill>
              <a:srgbClr val="CFEAFA"/>
            </a:solidFill>
          </a:ln>
          <a:effectLst/>
        </p:spPr>
        <p:style>
          <a:lnRef idx="2">
            <a:schemeClr val="accent1"/>
          </a:lnRef>
          <a:fillRef idx="0">
            <a:schemeClr val="accent1"/>
          </a:fillRef>
          <a:effectRef idx="1">
            <a:schemeClr val="accent1"/>
          </a:effectRef>
          <a:fontRef idx="minor">
            <a:schemeClr val="tx1"/>
          </a:fontRef>
        </p:style>
      </p:cxnSp>
      <p:cxnSp>
        <p:nvCxnSpPr>
          <p:cNvPr id="264" name="Straight Connector 263">
            <a:extLst>
              <a:ext uri="{FF2B5EF4-FFF2-40B4-BE49-F238E27FC236}">
                <a16:creationId xmlns:a16="http://schemas.microsoft.com/office/drawing/2014/main" id="{C94A32E4-EA6F-478B-8B6D-B4F8E81E1588}"/>
              </a:ext>
            </a:extLst>
          </p:cNvPr>
          <p:cNvCxnSpPr>
            <a:cxnSpLocks/>
            <a:endCxn id="270" idx="2"/>
          </p:cNvCxnSpPr>
          <p:nvPr/>
        </p:nvCxnSpPr>
        <p:spPr>
          <a:xfrm flipV="1">
            <a:off x="3576053" y="3657214"/>
            <a:ext cx="742135" cy="5084"/>
          </a:xfrm>
          <a:prstGeom prst="line">
            <a:avLst/>
          </a:prstGeom>
          <a:ln>
            <a:solidFill>
              <a:srgbClr val="1A8CB2"/>
            </a:solidFill>
          </a:ln>
          <a:effectLst/>
        </p:spPr>
        <p:style>
          <a:lnRef idx="2">
            <a:schemeClr val="accent1"/>
          </a:lnRef>
          <a:fillRef idx="0">
            <a:schemeClr val="accent1"/>
          </a:fillRef>
          <a:effectRef idx="1">
            <a:schemeClr val="accent1"/>
          </a:effectRef>
          <a:fontRef idx="minor">
            <a:schemeClr val="tx1"/>
          </a:fontRef>
        </p:style>
      </p:cxnSp>
      <p:cxnSp>
        <p:nvCxnSpPr>
          <p:cNvPr id="265" name="Straight Connector 264">
            <a:extLst>
              <a:ext uri="{FF2B5EF4-FFF2-40B4-BE49-F238E27FC236}">
                <a16:creationId xmlns:a16="http://schemas.microsoft.com/office/drawing/2014/main" id="{DC511954-8A16-48F2-B4F8-5E9C2410B29D}"/>
              </a:ext>
            </a:extLst>
          </p:cNvPr>
          <p:cNvCxnSpPr/>
          <p:nvPr/>
        </p:nvCxnSpPr>
        <p:spPr>
          <a:xfrm>
            <a:off x="5697156" y="3440418"/>
            <a:ext cx="946618" cy="0"/>
          </a:xfrm>
          <a:prstGeom prst="line">
            <a:avLst/>
          </a:prstGeom>
          <a:ln>
            <a:solidFill>
              <a:srgbClr val="CFEAFA"/>
            </a:solidFill>
          </a:ln>
          <a:effectLst/>
        </p:spPr>
        <p:style>
          <a:lnRef idx="2">
            <a:schemeClr val="accent1"/>
          </a:lnRef>
          <a:fillRef idx="0">
            <a:schemeClr val="accent1"/>
          </a:fillRef>
          <a:effectRef idx="1">
            <a:schemeClr val="accent1"/>
          </a:effectRef>
          <a:fontRef idx="minor">
            <a:schemeClr val="tx1"/>
          </a:fontRef>
        </p:style>
      </p:cxnSp>
      <p:cxnSp>
        <p:nvCxnSpPr>
          <p:cNvPr id="266" name="Straight Connector 265">
            <a:extLst>
              <a:ext uri="{FF2B5EF4-FFF2-40B4-BE49-F238E27FC236}">
                <a16:creationId xmlns:a16="http://schemas.microsoft.com/office/drawing/2014/main" id="{3D08DAA3-8930-4FCA-8C6F-025DE9619C28}"/>
              </a:ext>
            </a:extLst>
          </p:cNvPr>
          <p:cNvCxnSpPr>
            <a:cxnSpLocks/>
            <a:endCxn id="271" idx="2"/>
          </p:cNvCxnSpPr>
          <p:nvPr/>
        </p:nvCxnSpPr>
        <p:spPr>
          <a:xfrm flipV="1">
            <a:off x="5697157" y="3434689"/>
            <a:ext cx="786565" cy="5730"/>
          </a:xfrm>
          <a:prstGeom prst="line">
            <a:avLst/>
          </a:prstGeom>
          <a:ln>
            <a:solidFill>
              <a:srgbClr val="1A8CB2"/>
            </a:solidFill>
          </a:ln>
          <a:effectLst/>
        </p:spPr>
        <p:style>
          <a:lnRef idx="2">
            <a:schemeClr val="accent1"/>
          </a:lnRef>
          <a:fillRef idx="0">
            <a:schemeClr val="accent1"/>
          </a:fillRef>
          <a:effectRef idx="1">
            <a:schemeClr val="accent1"/>
          </a:effectRef>
          <a:fontRef idx="minor">
            <a:schemeClr val="tx1"/>
          </a:fontRef>
        </p:style>
      </p:cxnSp>
      <p:cxnSp>
        <p:nvCxnSpPr>
          <p:cNvPr id="267" name="Straight Connector 266">
            <a:extLst>
              <a:ext uri="{FF2B5EF4-FFF2-40B4-BE49-F238E27FC236}">
                <a16:creationId xmlns:a16="http://schemas.microsoft.com/office/drawing/2014/main" id="{B8D460A5-4AA8-4B63-A33D-DEDA7A9127AE}"/>
              </a:ext>
            </a:extLst>
          </p:cNvPr>
          <p:cNvCxnSpPr/>
          <p:nvPr/>
        </p:nvCxnSpPr>
        <p:spPr>
          <a:xfrm>
            <a:off x="5697156" y="3659271"/>
            <a:ext cx="946618" cy="0"/>
          </a:xfrm>
          <a:prstGeom prst="line">
            <a:avLst/>
          </a:prstGeom>
          <a:ln>
            <a:solidFill>
              <a:srgbClr val="CFEAFA"/>
            </a:solidFill>
          </a:ln>
          <a:effectLst/>
        </p:spPr>
        <p:style>
          <a:lnRef idx="2">
            <a:schemeClr val="accent1"/>
          </a:lnRef>
          <a:fillRef idx="0">
            <a:schemeClr val="accent1"/>
          </a:fillRef>
          <a:effectRef idx="1">
            <a:schemeClr val="accent1"/>
          </a:effectRef>
          <a:fontRef idx="minor">
            <a:schemeClr val="tx1"/>
          </a:fontRef>
        </p:style>
      </p:cxnSp>
      <p:cxnSp>
        <p:nvCxnSpPr>
          <p:cNvPr id="268" name="Straight Connector 267">
            <a:extLst>
              <a:ext uri="{FF2B5EF4-FFF2-40B4-BE49-F238E27FC236}">
                <a16:creationId xmlns:a16="http://schemas.microsoft.com/office/drawing/2014/main" id="{6A568587-F73A-49AE-9018-99019B7ECA2B}"/>
              </a:ext>
            </a:extLst>
          </p:cNvPr>
          <p:cNvCxnSpPr/>
          <p:nvPr/>
        </p:nvCxnSpPr>
        <p:spPr>
          <a:xfrm>
            <a:off x="5697157" y="3659271"/>
            <a:ext cx="704851" cy="5492"/>
          </a:xfrm>
          <a:prstGeom prst="line">
            <a:avLst/>
          </a:prstGeom>
          <a:ln>
            <a:solidFill>
              <a:srgbClr val="1A8CB2"/>
            </a:solidFill>
          </a:ln>
          <a:effectLst/>
        </p:spPr>
        <p:style>
          <a:lnRef idx="2">
            <a:schemeClr val="accent1"/>
          </a:lnRef>
          <a:fillRef idx="0">
            <a:schemeClr val="accent1"/>
          </a:fillRef>
          <a:effectRef idx="1">
            <a:schemeClr val="accent1"/>
          </a:effectRef>
          <a:fontRef idx="minor">
            <a:schemeClr val="tx1"/>
          </a:fontRef>
        </p:style>
      </p:cxnSp>
      <p:sp>
        <p:nvSpPr>
          <p:cNvPr id="269" name="Oval 268">
            <a:extLst>
              <a:ext uri="{FF2B5EF4-FFF2-40B4-BE49-F238E27FC236}">
                <a16:creationId xmlns:a16="http://schemas.microsoft.com/office/drawing/2014/main" id="{45E7DBD2-2AA6-48C9-8036-60B6B5F989DD}"/>
              </a:ext>
            </a:extLst>
          </p:cNvPr>
          <p:cNvSpPr/>
          <p:nvPr/>
        </p:nvSpPr>
        <p:spPr>
          <a:xfrm>
            <a:off x="4311596" y="3390946"/>
            <a:ext cx="89660" cy="89660"/>
          </a:xfrm>
          <a:prstGeom prst="ellipse">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1A8CB2"/>
              </a:solidFill>
            </a:endParaRPr>
          </a:p>
        </p:txBody>
      </p:sp>
      <p:sp>
        <p:nvSpPr>
          <p:cNvPr id="270" name="Oval 269">
            <a:extLst>
              <a:ext uri="{FF2B5EF4-FFF2-40B4-BE49-F238E27FC236}">
                <a16:creationId xmlns:a16="http://schemas.microsoft.com/office/drawing/2014/main" id="{47DFE452-9CD3-4B8D-8C37-1C7B86C3B4C6}"/>
              </a:ext>
            </a:extLst>
          </p:cNvPr>
          <p:cNvSpPr/>
          <p:nvPr/>
        </p:nvSpPr>
        <p:spPr>
          <a:xfrm>
            <a:off x="4318188" y="3612384"/>
            <a:ext cx="89660" cy="89660"/>
          </a:xfrm>
          <a:prstGeom prst="ellipse">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1A8CB2"/>
              </a:solidFill>
            </a:endParaRPr>
          </a:p>
        </p:txBody>
      </p:sp>
      <p:sp>
        <p:nvSpPr>
          <p:cNvPr id="271" name="Oval 270">
            <a:extLst>
              <a:ext uri="{FF2B5EF4-FFF2-40B4-BE49-F238E27FC236}">
                <a16:creationId xmlns:a16="http://schemas.microsoft.com/office/drawing/2014/main" id="{47E634D1-4936-42A7-A1F4-ECDACE4F5250}"/>
              </a:ext>
            </a:extLst>
          </p:cNvPr>
          <p:cNvSpPr/>
          <p:nvPr/>
        </p:nvSpPr>
        <p:spPr>
          <a:xfrm>
            <a:off x="6483722" y="3389859"/>
            <a:ext cx="89660" cy="89660"/>
          </a:xfrm>
          <a:prstGeom prst="ellipse">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1A8CB2"/>
              </a:solidFill>
            </a:endParaRPr>
          </a:p>
        </p:txBody>
      </p:sp>
      <p:sp>
        <p:nvSpPr>
          <p:cNvPr id="272" name="Oval 271">
            <a:extLst>
              <a:ext uri="{FF2B5EF4-FFF2-40B4-BE49-F238E27FC236}">
                <a16:creationId xmlns:a16="http://schemas.microsoft.com/office/drawing/2014/main" id="{4BFB5A67-BFFB-4B2B-9312-F989AA60E623}"/>
              </a:ext>
            </a:extLst>
          </p:cNvPr>
          <p:cNvSpPr/>
          <p:nvPr/>
        </p:nvSpPr>
        <p:spPr>
          <a:xfrm>
            <a:off x="6352641" y="3614472"/>
            <a:ext cx="89660" cy="89660"/>
          </a:xfrm>
          <a:prstGeom prst="ellipse">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1A8CB2"/>
              </a:solidFill>
            </a:endParaRPr>
          </a:p>
        </p:txBody>
      </p:sp>
      <p:sp>
        <p:nvSpPr>
          <p:cNvPr id="273" name="TextBox 272">
            <a:extLst>
              <a:ext uri="{FF2B5EF4-FFF2-40B4-BE49-F238E27FC236}">
                <a16:creationId xmlns:a16="http://schemas.microsoft.com/office/drawing/2014/main" id="{02F8F624-066B-4533-8130-6DC29D27CA94}"/>
              </a:ext>
            </a:extLst>
          </p:cNvPr>
          <p:cNvSpPr txBox="1"/>
          <p:nvPr/>
        </p:nvSpPr>
        <p:spPr>
          <a:xfrm>
            <a:off x="2678790" y="3286621"/>
            <a:ext cx="1010662" cy="244939"/>
          </a:xfrm>
          <a:prstGeom prst="rect">
            <a:avLst/>
          </a:prstGeom>
          <a:noFill/>
        </p:spPr>
        <p:txBody>
          <a:bodyPr wrap="square" rtlCol="0">
            <a:spAutoFit/>
          </a:bodyPr>
          <a:lstStyle/>
          <a:p>
            <a:pPr lvl="0">
              <a:lnSpc>
                <a:spcPct val="150000"/>
              </a:lnSpc>
            </a:pPr>
            <a:r>
              <a:rPr lang="en-US" sz="700" dirty="0">
                <a:solidFill>
                  <a:srgbClr val="206D7C"/>
                </a:solidFill>
              </a:rPr>
              <a:t>FINANCIAL GAIN</a:t>
            </a:r>
          </a:p>
        </p:txBody>
      </p:sp>
      <p:sp>
        <p:nvSpPr>
          <p:cNvPr id="274" name="TextBox 273">
            <a:extLst>
              <a:ext uri="{FF2B5EF4-FFF2-40B4-BE49-F238E27FC236}">
                <a16:creationId xmlns:a16="http://schemas.microsoft.com/office/drawing/2014/main" id="{2D700D0D-6568-4330-A9A7-126A04E07606}"/>
              </a:ext>
            </a:extLst>
          </p:cNvPr>
          <p:cNvSpPr txBox="1"/>
          <p:nvPr/>
        </p:nvSpPr>
        <p:spPr>
          <a:xfrm>
            <a:off x="2683326" y="3516895"/>
            <a:ext cx="1010662" cy="244939"/>
          </a:xfrm>
          <a:prstGeom prst="rect">
            <a:avLst/>
          </a:prstGeom>
          <a:noFill/>
        </p:spPr>
        <p:txBody>
          <a:bodyPr wrap="square" rtlCol="0">
            <a:spAutoFit/>
          </a:bodyPr>
          <a:lstStyle/>
          <a:p>
            <a:pPr lvl="0">
              <a:lnSpc>
                <a:spcPct val="150000"/>
              </a:lnSpc>
            </a:pPr>
            <a:r>
              <a:rPr lang="en-US" sz="700" dirty="0">
                <a:solidFill>
                  <a:srgbClr val="206D7C"/>
                </a:solidFill>
              </a:rPr>
              <a:t>TEAMWORK</a:t>
            </a:r>
          </a:p>
        </p:txBody>
      </p:sp>
      <p:sp>
        <p:nvSpPr>
          <p:cNvPr id="275" name="TextBox 274">
            <a:extLst>
              <a:ext uri="{FF2B5EF4-FFF2-40B4-BE49-F238E27FC236}">
                <a16:creationId xmlns:a16="http://schemas.microsoft.com/office/drawing/2014/main" id="{C9722CFD-1B73-4C61-9204-08BDAF39D5C9}"/>
              </a:ext>
            </a:extLst>
          </p:cNvPr>
          <p:cNvSpPr txBox="1"/>
          <p:nvPr/>
        </p:nvSpPr>
        <p:spPr>
          <a:xfrm>
            <a:off x="4791537" y="3286621"/>
            <a:ext cx="751699" cy="244939"/>
          </a:xfrm>
          <a:prstGeom prst="rect">
            <a:avLst/>
          </a:prstGeom>
          <a:noFill/>
        </p:spPr>
        <p:txBody>
          <a:bodyPr wrap="square" rtlCol="0">
            <a:spAutoFit/>
          </a:bodyPr>
          <a:lstStyle/>
          <a:p>
            <a:pPr lvl="0">
              <a:lnSpc>
                <a:spcPct val="150000"/>
              </a:lnSpc>
            </a:pPr>
            <a:r>
              <a:rPr lang="en-US" sz="700" dirty="0">
                <a:solidFill>
                  <a:srgbClr val="206D7C"/>
                </a:solidFill>
              </a:rPr>
              <a:t>ESPIONAGE</a:t>
            </a:r>
          </a:p>
        </p:txBody>
      </p:sp>
      <p:sp>
        <p:nvSpPr>
          <p:cNvPr id="276" name="TextBox 275">
            <a:extLst>
              <a:ext uri="{FF2B5EF4-FFF2-40B4-BE49-F238E27FC236}">
                <a16:creationId xmlns:a16="http://schemas.microsoft.com/office/drawing/2014/main" id="{B662C513-9138-4253-8552-DCF79AA777DE}"/>
              </a:ext>
            </a:extLst>
          </p:cNvPr>
          <p:cNvSpPr txBox="1"/>
          <p:nvPr/>
        </p:nvSpPr>
        <p:spPr>
          <a:xfrm>
            <a:off x="4796006" y="3506798"/>
            <a:ext cx="1215385" cy="398827"/>
          </a:xfrm>
          <a:prstGeom prst="rect">
            <a:avLst/>
          </a:prstGeom>
          <a:noFill/>
        </p:spPr>
        <p:txBody>
          <a:bodyPr wrap="square" rtlCol="0">
            <a:spAutoFit/>
          </a:bodyPr>
          <a:lstStyle/>
          <a:p>
            <a:pPr lvl="0">
              <a:lnSpc>
                <a:spcPct val="150000"/>
              </a:lnSpc>
            </a:pPr>
            <a:r>
              <a:rPr lang="en-IN" sz="700" dirty="0">
                <a:solidFill>
                  <a:srgbClr val="206D7C"/>
                </a:solidFill>
              </a:rPr>
              <a:t>FIG</a:t>
            </a:r>
          </a:p>
          <a:p>
            <a:pPr lvl="0">
              <a:lnSpc>
                <a:spcPct val="150000"/>
              </a:lnSpc>
            </a:pPr>
            <a:r>
              <a:rPr lang="en-IN" sz="700" dirty="0">
                <a:solidFill>
                  <a:srgbClr val="206D7C"/>
                </a:solidFill>
              </a:rPr>
              <a:t>(fun, ideology, and grudge)</a:t>
            </a:r>
            <a:endParaRPr lang="en-US" sz="700" dirty="0">
              <a:solidFill>
                <a:srgbClr val="206D7C"/>
              </a:solidFill>
            </a:endParaRPr>
          </a:p>
        </p:txBody>
      </p:sp>
      <p:pic>
        <p:nvPicPr>
          <p:cNvPr id="277" name="Picture 276" descr="bio-icon.png">
            <a:extLst>
              <a:ext uri="{FF2B5EF4-FFF2-40B4-BE49-F238E27FC236}">
                <a16:creationId xmlns:a16="http://schemas.microsoft.com/office/drawing/2014/main" id="{5EB235D6-A532-4A8A-9C01-A5ABA65AF17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8066" y="222944"/>
            <a:ext cx="223533" cy="223533"/>
          </a:xfrm>
          <a:prstGeom prst="rect">
            <a:avLst/>
          </a:prstGeom>
        </p:spPr>
      </p:pic>
      <p:pic>
        <p:nvPicPr>
          <p:cNvPr id="278" name="Picture 277" descr="frustrations-icon.png">
            <a:extLst>
              <a:ext uri="{FF2B5EF4-FFF2-40B4-BE49-F238E27FC236}">
                <a16:creationId xmlns:a16="http://schemas.microsoft.com/office/drawing/2014/main" id="{11DF42B3-56DD-4DB0-B0BE-3178FC23EBE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68097" y="4316386"/>
            <a:ext cx="208249" cy="208249"/>
          </a:xfrm>
          <a:prstGeom prst="rect">
            <a:avLst/>
          </a:prstGeom>
        </p:spPr>
      </p:pic>
      <p:pic>
        <p:nvPicPr>
          <p:cNvPr id="279" name="Picture 278" descr="goals-icon.png">
            <a:extLst>
              <a:ext uri="{FF2B5EF4-FFF2-40B4-BE49-F238E27FC236}">
                <a16:creationId xmlns:a16="http://schemas.microsoft.com/office/drawing/2014/main" id="{107697C0-01E6-4BDE-BAC2-DEC84FE0462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26730" y="4233477"/>
            <a:ext cx="240427" cy="240427"/>
          </a:xfrm>
          <a:prstGeom prst="rect">
            <a:avLst/>
          </a:prstGeom>
        </p:spPr>
      </p:pic>
      <p:pic>
        <p:nvPicPr>
          <p:cNvPr id="280" name="Picture 279" descr="personality-icon.png">
            <a:extLst>
              <a:ext uri="{FF2B5EF4-FFF2-40B4-BE49-F238E27FC236}">
                <a16:creationId xmlns:a16="http://schemas.microsoft.com/office/drawing/2014/main" id="{D085D1EB-A1AB-4F98-8504-0D07F353096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70983" y="184112"/>
            <a:ext cx="266223" cy="266223"/>
          </a:xfrm>
          <a:prstGeom prst="rect">
            <a:avLst/>
          </a:prstGeom>
        </p:spPr>
      </p:pic>
      <p:pic>
        <p:nvPicPr>
          <p:cNvPr id="281" name="Picture 280" descr="motivations-icon.png">
            <a:extLst>
              <a:ext uri="{FF2B5EF4-FFF2-40B4-BE49-F238E27FC236}">
                <a16:creationId xmlns:a16="http://schemas.microsoft.com/office/drawing/2014/main" id="{47D9F7A6-1443-43BF-AC74-5547B2DDC90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755260" y="3006655"/>
            <a:ext cx="158808" cy="230832"/>
          </a:xfrm>
          <a:prstGeom prst="rect">
            <a:avLst/>
          </a:prstGeom>
        </p:spPr>
      </p:pic>
      <p:cxnSp>
        <p:nvCxnSpPr>
          <p:cNvPr id="282" name="Straight Connector 281">
            <a:extLst>
              <a:ext uri="{FF2B5EF4-FFF2-40B4-BE49-F238E27FC236}">
                <a16:creationId xmlns:a16="http://schemas.microsoft.com/office/drawing/2014/main" id="{17FEDAB8-51B0-482B-8C4D-E31237E8ECE6}"/>
              </a:ext>
            </a:extLst>
          </p:cNvPr>
          <p:cNvCxnSpPr/>
          <p:nvPr/>
        </p:nvCxnSpPr>
        <p:spPr>
          <a:xfrm>
            <a:off x="7287850" y="5159347"/>
            <a:ext cx="1547976" cy="0"/>
          </a:xfrm>
          <a:prstGeom prst="line">
            <a:avLst/>
          </a:prstGeom>
          <a:ln w="9525">
            <a:solidFill>
              <a:schemeClr val="bg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21921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lose up of a person wearing glasses and smiling at the camera&#10;&#10;Description automatically generated">
            <a:extLst>
              <a:ext uri="{FF2B5EF4-FFF2-40B4-BE49-F238E27FC236}">
                <a16:creationId xmlns:a16="http://schemas.microsoft.com/office/drawing/2014/main" id="{16152931-2D0C-456C-9405-B0269D240F0F}"/>
              </a:ext>
            </a:extLst>
          </p:cNvPr>
          <p:cNvPicPr>
            <a:picLocks noChangeAspect="1"/>
          </p:cNvPicPr>
          <p:nvPr/>
        </p:nvPicPr>
        <p:blipFill>
          <a:blip r:embed="rId3"/>
          <a:stretch>
            <a:fillRect/>
          </a:stretch>
        </p:blipFill>
        <p:spPr>
          <a:xfrm>
            <a:off x="3797" y="-3154"/>
            <a:ext cx="2391873" cy="6861149"/>
          </a:xfrm>
          <a:prstGeom prst="rect">
            <a:avLst/>
          </a:prstGeom>
        </p:spPr>
      </p:pic>
      <p:sp>
        <p:nvSpPr>
          <p:cNvPr id="131" name="TextBox 130">
            <a:extLst>
              <a:ext uri="{FF2B5EF4-FFF2-40B4-BE49-F238E27FC236}">
                <a16:creationId xmlns:a16="http://schemas.microsoft.com/office/drawing/2014/main" id="{418F242D-8495-4FBE-91BE-DAEB002CFF04}"/>
              </a:ext>
            </a:extLst>
          </p:cNvPr>
          <p:cNvSpPr txBox="1"/>
          <p:nvPr/>
        </p:nvSpPr>
        <p:spPr>
          <a:xfrm>
            <a:off x="-218697" y="4711788"/>
            <a:ext cx="2795362" cy="307777"/>
          </a:xfrm>
          <a:prstGeom prst="rect">
            <a:avLst/>
          </a:prstGeom>
          <a:noFill/>
        </p:spPr>
        <p:txBody>
          <a:bodyPr wrap="square" rtlCol="0">
            <a:spAutoFit/>
          </a:bodyPr>
          <a:lstStyle/>
          <a:p>
            <a:pPr algn="ctr"/>
            <a:r>
              <a:rPr lang="en-US" sz="1400" dirty="0">
                <a:solidFill>
                  <a:schemeClr val="bg1"/>
                </a:solidFill>
              </a:rPr>
              <a:t>EMMA ROTHENBERG</a:t>
            </a:r>
          </a:p>
        </p:txBody>
      </p:sp>
      <p:sp>
        <p:nvSpPr>
          <p:cNvPr id="132" name="TextBox 131">
            <a:extLst>
              <a:ext uri="{FF2B5EF4-FFF2-40B4-BE49-F238E27FC236}">
                <a16:creationId xmlns:a16="http://schemas.microsoft.com/office/drawing/2014/main" id="{879A627D-84C7-48B6-8495-E1C94377641E}"/>
              </a:ext>
            </a:extLst>
          </p:cNvPr>
          <p:cNvSpPr txBox="1"/>
          <p:nvPr/>
        </p:nvSpPr>
        <p:spPr>
          <a:xfrm>
            <a:off x="387716" y="4983502"/>
            <a:ext cx="1538351" cy="261610"/>
          </a:xfrm>
          <a:prstGeom prst="rect">
            <a:avLst/>
          </a:prstGeom>
          <a:noFill/>
        </p:spPr>
        <p:txBody>
          <a:bodyPr wrap="square" rtlCol="0">
            <a:spAutoFit/>
          </a:bodyPr>
          <a:lstStyle/>
          <a:p>
            <a:pPr algn="ctr"/>
            <a:r>
              <a:rPr lang="en-US" sz="1100" dirty="0">
                <a:solidFill>
                  <a:srgbClr val="FFFFFF"/>
                </a:solidFill>
              </a:rPr>
              <a:t>65, Montreal</a:t>
            </a:r>
          </a:p>
        </p:txBody>
      </p:sp>
      <p:sp>
        <p:nvSpPr>
          <p:cNvPr id="133" name="TextBox 132">
            <a:extLst>
              <a:ext uri="{FF2B5EF4-FFF2-40B4-BE49-F238E27FC236}">
                <a16:creationId xmlns:a16="http://schemas.microsoft.com/office/drawing/2014/main" id="{F00DB06E-1B77-48D7-A578-809BF0CE763B}"/>
              </a:ext>
            </a:extLst>
          </p:cNvPr>
          <p:cNvSpPr txBox="1"/>
          <p:nvPr/>
        </p:nvSpPr>
        <p:spPr>
          <a:xfrm>
            <a:off x="411009" y="5446301"/>
            <a:ext cx="1538351" cy="246221"/>
          </a:xfrm>
          <a:prstGeom prst="rect">
            <a:avLst/>
          </a:prstGeom>
          <a:noFill/>
        </p:spPr>
        <p:txBody>
          <a:bodyPr wrap="square" rtlCol="0">
            <a:spAutoFit/>
          </a:bodyPr>
          <a:lstStyle/>
          <a:p>
            <a:pPr algn="ctr"/>
            <a:r>
              <a:rPr lang="en-US" sz="1000" dirty="0">
                <a:solidFill>
                  <a:srgbClr val="FFFFFF"/>
                </a:solidFill>
              </a:rPr>
              <a:t>AUTHOR</a:t>
            </a:r>
          </a:p>
        </p:txBody>
      </p:sp>
      <p:cxnSp>
        <p:nvCxnSpPr>
          <p:cNvPr id="134" name="Straight Connector 133">
            <a:extLst>
              <a:ext uri="{FF2B5EF4-FFF2-40B4-BE49-F238E27FC236}">
                <a16:creationId xmlns:a16="http://schemas.microsoft.com/office/drawing/2014/main" id="{576C2B7E-D1AC-4A48-BBF0-E30CC0AFC826}"/>
              </a:ext>
            </a:extLst>
          </p:cNvPr>
          <p:cNvCxnSpPr/>
          <p:nvPr/>
        </p:nvCxnSpPr>
        <p:spPr>
          <a:xfrm>
            <a:off x="809918" y="5337869"/>
            <a:ext cx="745127" cy="0"/>
          </a:xfrm>
          <a:prstGeom prst="line">
            <a:avLst/>
          </a:prstGeom>
          <a:ln w="3175">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35" name="TextBox 134">
            <a:extLst>
              <a:ext uri="{FF2B5EF4-FFF2-40B4-BE49-F238E27FC236}">
                <a16:creationId xmlns:a16="http://schemas.microsoft.com/office/drawing/2014/main" id="{1F7ED349-0E95-4510-A73C-DF762E1440F7}"/>
              </a:ext>
            </a:extLst>
          </p:cNvPr>
          <p:cNvSpPr txBox="1"/>
          <p:nvPr/>
        </p:nvSpPr>
        <p:spPr>
          <a:xfrm>
            <a:off x="252657" y="5855753"/>
            <a:ext cx="920110" cy="814582"/>
          </a:xfrm>
          <a:prstGeom prst="rect">
            <a:avLst/>
          </a:prstGeom>
          <a:noFill/>
        </p:spPr>
        <p:txBody>
          <a:bodyPr wrap="square" rtlCol="0">
            <a:spAutoFit/>
          </a:bodyPr>
          <a:lstStyle/>
          <a:p>
            <a:pPr>
              <a:lnSpc>
                <a:spcPct val="120000"/>
              </a:lnSpc>
            </a:pPr>
            <a:r>
              <a:rPr lang="en-US" sz="1200" b="1" baseline="30000" dirty="0">
                <a:solidFill>
                  <a:schemeClr val="bg1"/>
                </a:solidFill>
              </a:rPr>
              <a:t>· STATUS</a:t>
            </a:r>
          </a:p>
          <a:p>
            <a:pPr>
              <a:lnSpc>
                <a:spcPct val="120000"/>
              </a:lnSpc>
            </a:pPr>
            <a:r>
              <a:rPr lang="en-US" sz="1200" baseline="30000" dirty="0">
                <a:solidFill>
                  <a:schemeClr val="bg1"/>
                </a:solidFill>
              </a:rPr>
              <a:t>  MARRIED</a:t>
            </a:r>
          </a:p>
          <a:p>
            <a:pPr>
              <a:lnSpc>
                <a:spcPct val="110000"/>
              </a:lnSpc>
            </a:pPr>
            <a:endParaRPr lang="en-US" sz="1200" b="1" baseline="30000" dirty="0">
              <a:solidFill>
                <a:schemeClr val="bg1"/>
              </a:solidFill>
            </a:endParaRPr>
          </a:p>
          <a:p>
            <a:pPr>
              <a:lnSpc>
                <a:spcPct val="120000"/>
              </a:lnSpc>
            </a:pPr>
            <a:r>
              <a:rPr lang="en-US" sz="1200" b="1" baseline="30000" dirty="0">
                <a:solidFill>
                  <a:schemeClr val="bg1"/>
                </a:solidFill>
              </a:rPr>
              <a:t>· TIER</a:t>
            </a:r>
            <a:endParaRPr lang="en-US" sz="1200" baseline="30000" dirty="0">
              <a:solidFill>
                <a:schemeClr val="bg1"/>
              </a:solidFill>
            </a:endParaRPr>
          </a:p>
          <a:p>
            <a:pPr>
              <a:lnSpc>
                <a:spcPct val="120000"/>
              </a:lnSpc>
            </a:pPr>
            <a:r>
              <a:rPr lang="mr-IN" sz="1200" baseline="30000" dirty="0">
                <a:solidFill>
                  <a:schemeClr val="bg1"/>
                </a:solidFill>
              </a:rPr>
              <a:t> </a:t>
            </a:r>
            <a:r>
              <a:rPr lang="en-GB" sz="1200" baseline="30000" dirty="0">
                <a:solidFill>
                  <a:schemeClr val="bg1"/>
                </a:solidFill>
              </a:rPr>
              <a:t>MID-LEVEL</a:t>
            </a:r>
            <a:endParaRPr lang="mr-IN" sz="1000" baseline="30000" dirty="0">
              <a:solidFill>
                <a:schemeClr val="bg1"/>
              </a:solidFill>
            </a:endParaRPr>
          </a:p>
        </p:txBody>
      </p:sp>
      <p:sp>
        <p:nvSpPr>
          <p:cNvPr id="136" name="TextBox 135">
            <a:extLst>
              <a:ext uri="{FF2B5EF4-FFF2-40B4-BE49-F238E27FC236}">
                <a16:creationId xmlns:a16="http://schemas.microsoft.com/office/drawing/2014/main" id="{11544EF3-1A8F-4937-B112-C0D1AA7CAEF6}"/>
              </a:ext>
            </a:extLst>
          </p:cNvPr>
          <p:cNvSpPr txBox="1"/>
          <p:nvPr/>
        </p:nvSpPr>
        <p:spPr>
          <a:xfrm>
            <a:off x="1268379" y="5855753"/>
            <a:ext cx="1010150" cy="826893"/>
          </a:xfrm>
          <a:prstGeom prst="rect">
            <a:avLst/>
          </a:prstGeom>
          <a:noFill/>
        </p:spPr>
        <p:txBody>
          <a:bodyPr wrap="square" rtlCol="0">
            <a:spAutoFit/>
          </a:bodyPr>
          <a:lstStyle/>
          <a:p>
            <a:pPr>
              <a:lnSpc>
                <a:spcPct val="120000"/>
              </a:lnSpc>
            </a:pPr>
            <a:r>
              <a:rPr lang="en-US" sz="1200" b="1" baseline="30000" dirty="0">
                <a:solidFill>
                  <a:schemeClr val="bg1"/>
                </a:solidFill>
              </a:rPr>
              <a:t>· SALARY</a:t>
            </a:r>
          </a:p>
          <a:p>
            <a:pPr>
              <a:lnSpc>
                <a:spcPct val="120000"/>
              </a:lnSpc>
            </a:pPr>
            <a:r>
              <a:rPr lang="en-US" sz="1200" baseline="30000" dirty="0">
                <a:solidFill>
                  <a:schemeClr val="bg1"/>
                </a:solidFill>
              </a:rPr>
              <a:t> $200K</a:t>
            </a:r>
          </a:p>
          <a:p>
            <a:pPr>
              <a:lnSpc>
                <a:spcPct val="120000"/>
              </a:lnSpc>
            </a:pPr>
            <a:endParaRPr lang="en-US" sz="1200" b="1" baseline="30000" dirty="0">
              <a:solidFill>
                <a:schemeClr val="bg1"/>
              </a:solidFill>
            </a:endParaRPr>
          </a:p>
          <a:p>
            <a:pPr>
              <a:lnSpc>
                <a:spcPct val="120000"/>
              </a:lnSpc>
            </a:pPr>
            <a:r>
              <a:rPr lang="en-US" sz="1200" b="1" baseline="30000" dirty="0">
                <a:solidFill>
                  <a:schemeClr val="bg1"/>
                </a:solidFill>
              </a:rPr>
              <a:t>· ARCHETYPE</a:t>
            </a:r>
            <a:r>
              <a:rPr lang="en-US" sz="1200" baseline="30000" dirty="0">
                <a:solidFill>
                  <a:schemeClr val="bg1"/>
                </a:solidFill>
              </a:rPr>
              <a:t> </a:t>
            </a:r>
          </a:p>
          <a:p>
            <a:pPr>
              <a:lnSpc>
                <a:spcPct val="120000"/>
              </a:lnSpc>
            </a:pPr>
            <a:r>
              <a:rPr lang="en-GB" sz="1200" baseline="30000" dirty="0">
                <a:solidFill>
                  <a:schemeClr val="bg1"/>
                </a:solidFill>
              </a:rPr>
              <a:t>PERFECTIONIST</a:t>
            </a:r>
            <a:endParaRPr lang="mr-IN" sz="1200" baseline="30000" dirty="0">
              <a:solidFill>
                <a:schemeClr val="bg1"/>
              </a:solidFill>
            </a:endParaRPr>
          </a:p>
        </p:txBody>
      </p:sp>
      <p:sp>
        <p:nvSpPr>
          <p:cNvPr id="137" name="TextBox 136">
            <a:extLst>
              <a:ext uri="{FF2B5EF4-FFF2-40B4-BE49-F238E27FC236}">
                <a16:creationId xmlns:a16="http://schemas.microsoft.com/office/drawing/2014/main" id="{75FF4C42-2170-4D27-B657-51750F4A079B}"/>
              </a:ext>
            </a:extLst>
          </p:cNvPr>
          <p:cNvSpPr txBox="1"/>
          <p:nvPr/>
        </p:nvSpPr>
        <p:spPr>
          <a:xfrm>
            <a:off x="2806223" y="219502"/>
            <a:ext cx="1457857" cy="215444"/>
          </a:xfrm>
          <a:prstGeom prst="rect">
            <a:avLst/>
          </a:prstGeom>
          <a:noFill/>
        </p:spPr>
        <p:txBody>
          <a:bodyPr wrap="square" rtlCol="0">
            <a:spAutoFit/>
          </a:bodyPr>
          <a:lstStyle/>
          <a:p>
            <a:r>
              <a:rPr lang="en-US" sz="800" dirty="0">
                <a:solidFill>
                  <a:srgbClr val="1A8CB2"/>
                </a:solidFill>
              </a:rPr>
              <a:t>PERSONALITY</a:t>
            </a:r>
          </a:p>
        </p:txBody>
      </p:sp>
      <p:sp>
        <p:nvSpPr>
          <p:cNvPr id="138" name="TextBox 137">
            <a:extLst>
              <a:ext uri="{FF2B5EF4-FFF2-40B4-BE49-F238E27FC236}">
                <a16:creationId xmlns:a16="http://schemas.microsoft.com/office/drawing/2014/main" id="{80ED9D77-1DE6-4D02-88B7-867920747700}"/>
              </a:ext>
            </a:extLst>
          </p:cNvPr>
          <p:cNvSpPr txBox="1"/>
          <p:nvPr/>
        </p:nvSpPr>
        <p:spPr>
          <a:xfrm>
            <a:off x="4480069" y="222778"/>
            <a:ext cx="1457857" cy="215444"/>
          </a:xfrm>
          <a:prstGeom prst="rect">
            <a:avLst/>
          </a:prstGeom>
          <a:noFill/>
        </p:spPr>
        <p:txBody>
          <a:bodyPr wrap="square" rtlCol="0">
            <a:spAutoFit/>
          </a:bodyPr>
          <a:lstStyle/>
          <a:p>
            <a:r>
              <a:rPr lang="en-US" sz="800" dirty="0">
                <a:solidFill>
                  <a:srgbClr val="1A8CB2"/>
                </a:solidFill>
              </a:rPr>
              <a:t>BIO</a:t>
            </a:r>
          </a:p>
        </p:txBody>
      </p:sp>
      <p:sp>
        <p:nvSpPr>
          <p:cNvPr id="139" name="TextBox 138">
            <a:extLst>
              <a:ext uri="{FF2B5EF4-FFF2-40B4-BE49-F238E27FC236}">
                <a16:creationId xmlns:a16="http://schemas.microsoft.com/office/drawing/2014/main" id="{546EFA7E-78A9-42D9-813C-7AFFBFBE1A4B}"/>
              </a:ext>
            </a:extLst>
          </p:cNvPr>
          <p:cNvSpPr txBox="1"/>
          <p:nvPr/>
        </p:nvSpPr>
        <p:spPr>
          <a:xfrm>
            <a:off x="4202725" y="515201"/>
            <a:ext cx="2572416" cy="1876668"/>
          </a:xfrm>
          <a:prstGeom prst="rect">
            <a:avLst/>
          </a:prstGeom>
          <a:noFill/>
        </p:spPr>
        <p:txBody>
          <a:bodyPr wrap="square" rtlCol="0">
            <a:spAutoFit/>
          </a:bodyPr>
          <a:lstStyle/>
          <a:p>
            <a:pPr algn="just">
              <a:lnSpc>
                <a:spcPct val="130000"/>
              </a:lnSpc>
            </a:pPr>
            <a:r>
              <a:rPr lang="en-CA" sz="1000" dirty="0">
                <a:solidFill>
                  <a:schemeClr val="bg1">
                    <a:lumMod val="50000"/>
                  </a:schemeClr>
                </a:solidFill>
              </a:rPr>
              <a:t>Emma Rothenberg retired 3 years ago at age 62, after working for 35 years in the Underwriting department of Acme Insurance. At 65 years old, Emma is extremely active. She golfs twice a week in the summer and swims laps three times a week in the winter. She is proud of her garden and spends an hour or two each day maintaining her lawn and flower beds. Emma is also an avid reader.</a:t>
            </a:r>
            <a:endParaRPr lang="en-US" sz="1000" dirty="0">
              <a:solidFill>
                <a:schemeClr val="bg1">
                  <a:lumMod val="50000"/>
                </a:schemeClr>
              </a:solidFill>
            </a:endParaRPr>
          </a:p>
        </p:txBody>
      </p:sp>
      <p:sp>
        <p:nvSpPr>
          <p:cNvPr id="140" name="TextBox 139">
            <a:extLst>
              <a:ext uri="{FF2B5EF4-FFF2-40B4-BE49-F238E27FC236}">
                <a16:creationId xmlns:a16="http://schemas.microsoft.com/office/drawing/2014/main" id="{C57C7245-866B-4E25-AA42-6BAA8237ABBB}"/>
              </a:ext>
            </a:extLst>
          </p:cNvPr>
          <p:cNvSpPr txBox="1"/>
          <p:nvPr/>
        </p:nvSpPr>
        <p:spPr>
          <a:xfrm>
            <a:off x="2585385" y="4544837"/>
            <a:ext cx="1976197" cy="2031325"/>
          </a:xfrm>
          <a:prstGeom prst="rect">
            <a:avLst/>
          </a:prstGeom>
          <a:noFill/>
        </p:spPr>
        <p:txBody>
          <a:bodyPr wrap="square" rtlCol="0">
            <a:spAutoFit/>
          </a:bodyPr>
          <a:lstStyle/>
          <a:p>
            <a:pPr marL="171450" indent="-171450">
              <a:lnSpc>
                <a:spcPct val="150000"/>
              </a:lnSpc>
              <a:buClr>
                <a:srgbClr val="2BC0BE"/>
              </a:buClr>
              <a:buFont typeface="Arial"/>
              <a:buChar char="•"/>
            </a:pPr>
            <a:r>
              <a:rPr lang="en-GB" sz="800" dirty="0">
                <a:solidFill>
                  <a:schemeClr val="tx1">
                    <a:lumMod val="50000"/>
                    <a:lumOff val="50000"/>
                  </a:schemeClr>
                </a:solidFill>
              </a:rPr>
              <a:t>Helping children at orphan is one of her motives to share her wealth as well as happiness.</a:t>
            </a:r>
          </a:p>
          <a:p>
            <a:pPr marL="171450" indent="-171450">
              <a:lnSpc>
                <a:spcPct val="150000"/>
              </a:lnSpc>
              <a:buClr>
                <a:srgbClr val="2BC0BE"/>
              </a:buClr>
              <a:buFont typeface="Arial"/>
              <a:buChar char="•"/>
            </a:pPr>
            <a:r>
              <a:rPr lang="en-GB" sz="800" dirty="0">
                <a:solidFill>
                  <a:schemeClr val="tx1">
                    <a:lumMod val="50000"/>
                    <a:lumOff val="50000"/>
                  </a:schemeClr>
                </a:solidFill>
              </a:rPr>
              <a:t>Impart wisdom to the young people.</a:t>
            </a:r>
          </a:p>
          <a:p>
            <a:pPr marL="171450" indent="-171450">
              <a:lnSpc>
                <a:spcPct val="150000"/>
              </a:lnSpc>
              <a:buClr>
                <a:srgbClr val="2BC0BE"/>
              </a:buClr>
              <a:buFont typeface="Arial"/>
              <a:buChar char="•"/>
            </a:pPr>
            <a:r>
              <a:rPr lang="en-GB" sz="800" dirty="0">
                <a:solidFill>
                  <a:schemeClr val="tx1">
                    <a:lumMod val="50000"/>
                    <a:lumOff val="50000"/>
                  </a:schemeClr>
                </a:solidFill>
              </a:rPr>
              <a:t>Don’t retire, repurpose your life.</a:t>
            </a:r>
          </a:p>
          <a:p>
            <a:pPr>
              <a:lnSpc>
                <a:spcPct val="150000"/>
              </a:lnSpc>
              <a:buClr>
                <a:srgbClr val="2BC0BE"/>
              </a:buClr>
            </a:pPr>
            <a:endParaRPr lang="en-GB" sz="800" dirty="0">
              <a:solidFill>
                <a:schemeClr val="tx1">
                  <a:lumMod val="50000"/>
                  <a:lumOff val="50000"/>
                </a:schemeClr>
              </a:solidFill>
            </a:endParaRPr>
          </a:p>
          <a:p>
            <a:pPr>
              <a:lnSpc>
                <a:spcPct val="150000"/>
              </a:lnSpc>
              <a:buClr>
                <a:srgbClr val="2BC0BE"/>
              </a:buClr>
            </a:pPr>
            <a:endParaRPr lang="en-US" sz="800" dirty="0">
              <a:solidFill>
                <a:schemeClr val="tx1">
                  <a:lumMod val="50000"/>
                  <a:lumOff val="50000"/>
                </a:schemeClr>
              </a:solidFill>
            </a:endParaRPr>
          </a:p>
          <a:p>
            <a:pPr marL="171450" lvl="0" indent="-171450">
              <a:lnSpc>
                <a:spcPct val="150000"/>
              </a:lnSpc>
              <a:buClr>
                <a:srgbClr val="2BC0BE"/>
              </a:buClr>
              <a:buFont typeface="Arial"/>
              <a:buChar char="•"/>
            </a:pPr>
            <a:endParaRPr lang="en-GB" sz="800" dirty="0">
              <a:solidFill>
                <a:schemeClr val="tx1">
                  <a:lumMod val="50000"/>
                  <a:lumOff val="50000"/>
                </a:schemeClr>
              </a:solidFill>
            </a:endParaRPr>
          </a:p>
          <a:p>
            <a:pPr lvl="0">
              <a:lnSpc>
                <a:spcPct val="150000"/>
              </a:lnSpc>
            </a:pPr>
            <a:endParaRPr lang="en-US" sz="800" dirty="0">
              <a:solidFill>
                <a:schemeClr val="tx1">
                  <a:lumMod val="50000"/>
                  <a:lumOff val="50000"/>
                </a:schemeClr>
              </a:solidFill>
            </a:endParaRPr>
          </a:p>
          <a:p>
            <a:endParaRPr lang="en-US" dirty="0"/>
          </a:p>
        </p:txBody>
      </p:sp>
      <p:sp>
        <p:nvSpPr>
          <p:cNvPr id="141" name="TextBox 140">
            <a:extLst>
              <a:ext uri="{FF2B5EF4-FFF2-40B4-BE49-F238E27FC236}">
                <a16:creationId xmlns:a16="http://schemas.microsoft.com/office/drawing/2014/main" id="{164C7893-E489-406C-8C19-EEAF9244E2E4}"/>
              </a:ext>
            </a:extLst>
          </p:cNvPr>
          <p:cNvSpPr txBox="1"/>
          <p:nvPr/>
        </p:nvSpPr>
        <p:spPr>
          <a:xfrm>
            <a:off x="4853164" y="4551317"/>
            <a:ext cx="1976197" cy="2031325"/>
          </a:xfrm>
          <a:prstGeom prst="rect">
            <a:avLst/>
          </a:prstGeom>
          <a:noFill/>
        </p:spPr>
        <p:txBody>
          <a:bodyPr wrap="square" rtlCol="0">
            <a:spAutoFit/>
          </a:bodyPr>
          <a:lstStyle/>
          <a:p>
            <a:pPr marL="171450" lvl="0" indent="-171450">
              <a:lnSpc>
                <a:spcPct val="150000"/>
              </a:lnSpc>
              <a:buClr>
                <a:srgbClr val="2BC0BE"/>
              </a:buClr>
              <a:buFont typeface="Arial"/>
              <a:buChar char="•"/>
            </a:pPr>
            <a:r>
              <a:rPr lang="en-GB" sz="800" dirty="0">
                <a:solidFill>
                  <a:srgbClr val="7F7F7F"/>
                </a:solidFill>
              </a:rPr>
              <a:t>The appearance is frustrating because of wrinkles and white hair. </a:t>
            </a:r>
          </a:p>
          <a:p>
            <a:pPr lvl="0">
              <a:lnSpc>
                <a:spcPct val="150000"/>
              </a:lnSpc>
              <a:buClr>
                <a:srgbClr val="2BC0BE"/>
              </a:buClr>
            </a:pPr>
            <a:endParaRPr lang="en-US" sz="800" dirty="0">
              <a:solidFill>
                <a:schemeClr val="tx1">
                  <a:lumMod val="50000"/>
                  <a:lumOff val="50000"/>
                </a:schemeClr>
              </a:solidFill>
            </a:endParaRPr>
          </a:p>
          <a:p>
            <a:pPr marL="171450" lvl="0" indent="-171450">
              <a:lnSpc>
                <a:spcPct val="150000"/>
              </a:lnSpc>
              <a:buClr>
                <a:srgbClr val="2BC0BE"/>
              </a:buClr>
              <a:buFont typeface="Arial"/>
              <a:buChar char="•"/>
            </a:pPr>
            <a:r>
              <a:rPr lang="en-US" sz="800" dirty="0">
                <a:solidFill>
                  <a:srgbClr val="7F7F7F"/>
                </a:solidFill>
              </a:rPr>
              <a:t>Not able to use latest technology with ease.</a:t>
            </a:r>
          </a:p>
          <a:p>
            <a:pPr marL="171450" lvl="0" indent="-171450">
              <a:lnSpc>
                <a:spcPct val="150000"/>
              </a:lnSpc>
              <a:buClr>
                <a:srgbClr val="2BC0BE"/>
              </a:buClr>
              <a:buFont typeface="Arial"/>
              <a:buChar char="•"/>
            </a:pPr>
            <a:endParaRPr lang="en-US" sz="800" dirty="0">
              <a:solidFill>
                <a:srgbClr val="7F7F7F"/>
              </a:solidFill>
            </a:endParaRPr>
          </a:p>
          <a:p>
            <a:pPr marL="171450" lvl="0" indent="-171450">
              <a:lnSpc>
                <a:spcPct val="150000"/>
              </a:lnSpc>
              <a:buClr>
                <a:srgbClr val="2BC0BE"/>
              </a:buClr>
              <a:buFont typeface="Arial"/>
              <a:buChar char="•"/>
            </a:pPr>
            <a:r>
              <a:rPr lang="en-US" sz="800" dirty="0">
                <a:solidFill>
                  <a:srgbClr val="7F7F7F"/>
                </a:solidFill>
              </a:rPr>
              <a:t>Standing in long queues for hours.</a:t>
            </a:r>
          </a:p>
          <a:p>
            <a:pPr lvl="0">
              <a:lnSpc>
                <a:spcPct val="150000"/>
              </a:lnSpc>
            </a:pPr>
            <a:endParaRPr lang="en-US" sz="800" dirty="0">
              <a:solidFill>
                <a:schemeClr val="tx1">
                  <a:lumMod val="50000"/>
                  <a:lumOff val="50000"/>
                </a:schemeClr>
              </a:solidFill>
            </a:endParaRPr>
          </a:p>
          <a:p>
            <a:pPr lvl="0">
              <a:lnSpc>
                <a:spcPct val="150000"/>
              </a:lnSpc>
            </a:pPr>
            <a:endParaRPr lang="en-US" sz="800" dirty="0">
              <a:solidFill>
                <a:schemeClr val="tx1">
                  <a:lumMod val="50000"/>
                  <a:lumOff val="50000"/>
                </a:schemeClr>
              </a:solidFill>
            </a:endParaRPr>
          </a:p>
          <a:p>
            <a:endParaRPr lang="en-US" dirty="0"/>
          </a:p>
        </p:txBody>
      </p:sp>
      <p:sp>
        <p:nvSpPr>
          <p:cNvPr id="142" name="TextBox 141">
            <a:extLst>
              <a:ext uri="{FF2B5EF4-FFF2-40B4-BE49-F238E27FC236}">
                <a16:creationId xmlns:a16="http://schemas.microsoft.com/office/drawing/2014/main" id="{0DF0A977-5E15-4CDB-9C98-1B7FFDE910C1}"/>
              </a:ext>
            </a:extLst>
          </p:cNvPr>
          <p:cNvSpPr txBox="1"/>
          <p:nvPr/>
        </p:nvSpPr>
        <p:spPr>
          <a:xfrm>
            <a:off x="2969510" y="4279484"/>
            <a:ext cx="1457857" cy="230832"/>
          </a:xfrm>
          <a:prstGeom prst="rect">
            <a:avLst/>
          </a:prstGeom>
          <a:noFill/>
        </p:spPr>
        <p:txBody>
          <a:bodyPr wrap="square" rtlCol="0">
            <a:spAutoFit/>
          </a:bodyPr>
          <a:lstStyle/>
          <a:p>
            <a:r>
              <a:rPr lang="en-US" sz="900" dirty="0">
                <a:solidFill>
                  <a:srgbClr val="1A8CB2"/>
                </a:solidFill>
              </a:rPr>
              <a:t>Goals</a:t>
            </a:r>
          </a:p>
        </p:txBody>
      </p:sp>
      <p:sp>
        <p:nvSpPr>
          <p:cNvPr id="143" name="TextBox 142">
            <a:extLst>
              <a:ext uri="{FF2B5EF4-FFF2-40B4-BE49-F238E27FC236}">
                <a16:creationId xmlns:a16="http://schemas.microsoft.com/office/drawing/2014/main" id="{A034CD8C-22FE-4054-9EC7-2E0B9F5CFC3C}"/>
              </a:ext>
            </a:extLst>
          </p:cNvPr>
          <p:cNvSpPr txBox="1"/>
          <p:nvPr/>
        </p:nvSpPr>
        <p:spPr>
          <a:xfrm>
            <a:off x="5171694" y="4271905"/>
            <a:ext cx="1457857" cy="230832"/>
          </a:xfrm>
          <a:prstGeom prst="rect">
            <a:avLst/>
          </a:prstGeom>
          <a:noFill/>
        </p:spPr>
        <p:txBody>
          <a:bodyPr wrap="square" rtlCol="0">
            <a:spAutoFit/>
          </a:bodyPr>
          <a:lstStyle/>
          <a:p>
            <a:r>
              <a:rPr lang="en-US" sz="900" dirty="0">
                <a:solidFill>
                  <a:srgbClr val="1A8CB2"/>
                </a:solidFill>
              </a:rPr>
              <a:t>Frustrations</a:t>
            </a:r>
          </a:p>
        </p:txBody>
      </p:sp>
      <p:sp>
        <p:nvSpPr>
          <p:cNvPr id="144" name="TextBox 143">
            <a:extLst>
              <a:ext uri="{FF2B5EF4-FFF2-40B4-BE49-F238E27FC236}">
                <a16:creationId xmlns:a16="http://schemas.microsoft.com/office/drawing/2014/main" id="{0D0D5B0D-398E-48C6-9ECF-CFFCD45BCC81}"/>
              </a:ext>
            </a:extLst>
          </p:cNvPr>
          <p:cNvSpPr txBox="1"/>
          <p:nvPr/>
        </p:nvSpPr>
        <p:spPr>
          <a:xfrm>
            <a:off x="2927299" y="3028056"/>
            <a:ext cx="1457857" cy="230832"/>
          </a:xfrm>
          <a:prstGeom prst="rect">
            <a:avLst/>
          </a:prstGeom>
          <a:noFill/>
        </p:spPr>
        <p:txBody>
          <a:bodyPr wrap="square" rtlCol="0">
            <a:spAutoFit/>
          </a:bodyPr>
          <a:lstStyle/>
          <a:p>
            <a:r>
              <a:rPr lang="en-US" sz="900" dirty="0">
                <a:solidFill>
                  <a:srgbClr val="1A8CB2"/>
                </a:solidFill>
              </a:rPr>
              <a:t>Motivations</a:t>
            </a:r>
          </a:p>
        </p:txBody>
      </p:sp>
      <p:sp>
        <p:nvSpPr>
          <p:cNvPr id="145" name="TextBox 144">
            <a:extLst>
              <a:ext uri="{FF2B5EF4-FFF2-40B4-BE49-F238E27FC236}">
                <a16:creationId xmlns:a16="http://schemas.microsoft.com/office/drawing/2014/main" id="{D92DAC18-BD8B-4945-8856-C33B8CDEDD99}"/>
              </a:ext>
            </a:extLst>
          </p:cNvPr>
          <p:cNvSpPr txBox="1"/>
          <p:nvPr/>
        </p:nvSpPr>
        <p:spPr>
          <a:xfrm>
            <a:off x="2543745" y="486104"/>
            <a:ext cx="1243917" cy="1042786"/>
          </a:xfrm>
          <a:prstGeom prst="rect">
            <a:avLst/>
          </a:prstGeom>
          <a:noFill/>
        </p:spPr>
        <p:txBody>
          <a:bodyPr wrap="square" rtlCol="0">
            <a:spAutoFit/>
          </a:bodyPr>
          <a:lstStyle/>
          <a:p>
            <a:pPr marL="171450" indent="-171450">
              <a:lnSpc>
                <a:spcPct val="200000"/>
              </a:lnSpc>
              <a:buClr>
                <a:srgbClr val="2BC0BE"/>
              </a:buClr>
              <a:buFont typeface="Arial"/>
              <a:buChar char="•"/>
            </a:pPr>
            <a:r>
              <a:rPr lang="en-GB" sz="800" dirty="0">
                <a:solidFill>
                  <a:schemeClr val="tx1">
                    <a:lumMod val="50000"/>
                    <a:lumOff val="50000"/>
                  </a:schemeClr>
                </a:solidFill>
              </a:rPr>
              <a:t>Open Minded</a:t>
            </a:r>
          </a:p>
          <a:p>
            <a:pPr marL="171450" indent="-171450">
              <a:lnSpc>
                <a:spcPct val="200000"/>
              </a:lnSpc>
              <a:buClr>
                <a:srgbClr val="2BC0BE"/>
              </a:buClr>
              <a:buFont typeface="Arial"/>
              <a:buChar char="•"/>
            </a:pPr>
            <a:r>
              <a:rPr lang="en-GB" sz="800" dirty="0">
                <a:solidFill>
                  <a:schemeClr val="tx1">
                    <a:lumMod val="50000"/>
                    <a:lumOff val="50000"/>
                  </a:schemeClr>
                </a:solidFill>
              </a:rPr>
              <a:t>Positive Person</a:t>
            </a:r>
          </a:p>
          <a:p>
            <a:pPr marL="171450" indent="-171450">
              <a:lnSpc>
                <a:spcPct val="200000"/>
              </a:lnSpc>
              <a:buClr>
                <a:srgbClr val="2BC0BE"/>
              </a:buClr>
              <a:buFont typeface="Arial"/>
              <a:buChar char="•"/>
            </a:pPr>
            <a:r>
              <a:rPr lang="en-GB" sz="800" dirty="0">
                <a:solidFill>
                  <a:schemeClr val="tx1">
                    <a:lumMod val="50000"/>
                    <a:lumOff val="50000"/>
                  </a:schemeClr>
                </a:solidFill>
              </a:rPr>
              <a:t>Magnanimous</a:t>
            </a:r>
          </a:p>
          <a:p>
            <a:pPr marL="171450" indent="-171450">
              <a:lnSpc>
                <a:spcPct val="200000"/>
              </a:lnSpc>
              <a:buClr>
                <a:srgbClr val="2BC0BE"/>
              </a:buClr>
              <a:buFont typeface="Arial"/>
              <a:buChar char="•"/>
            </a:pPr>
            <a:endParaRPr lang="en-GB" sz="800" dirty="0">
              <a:solidFill>
                <a:schemeClr val="tx1">
                  <a:lumMod val="50000"/>
                  <a:lumOff val="50000"/>
                </a:schemeClr>
              </a:solidFill>
            </a:endParaRPr>
          </a:p>
        </p:txBody>
      </p:sp>
      <p:sp>
        <p:nvSpPr>
          <p:cNvPr id="146" name="TextBox 145">
            <a:extLst>
              <a:ext uri="{FF2B5EF4-FFF2-40B4-BE49-F238E27FC236}">
                <a16:creationId xmlns:a16="http://schemas.microsoft.com/office/drawing/2014/main" id="{F4F700D2-A7E2-4EC5-A38A-49A668701523}"/>
              </a:ext>
            </a:extLst>
          </p:cNvPr>
          <p:cNvSpPr txBox="1"/>
          <p:nvPr/>
        </p:nvSpPr>
        <p:spPr>
          <a:xfrm>
            <a:off x="7164558" y="437566"/>
            <a:ext cx="853524" cy="208145"/>
          </a:xfrm>
          <a:prstGeom prst="rect">
            <a:avLst/>
          </a:prstGeom>
          <a:noFill/>
        </p:spPr>
        <p:txBody>
          <a:bodyPr wrap="square" rtlCol="0">
            <a:spAutoFit/>
          </a:bodyPr>
          <a:lstStyle/>
          <a:p>
            <a:pPr>
              <a:lnSpc>
                <a:spcPct val="50000"/>
              </a:lnSpc>
            </a:pPr>
            <a:r>
              <a:rPr lang="es-ES_tradnl" sz="8000" dirty="0">
                <a:solidFill>
                  <a:schemeClr val="bg1">
                    <a:alpha val="26000"/>
                  </a:schemeClr>
                </a:solidFill>
                <a:latin typeface="Georgia"/>
                <a:cs typeface="Georgia"/>
              </a:rPr>
              <a:t>“</a:t>
            </a:r>
            <a:endParaRPr lang="en-US" sz="8000" dirty="0">
              <a:solidFill>
                <a:schemeClr val="bg1">
                  <a:alpha val="26000"/>
                </a:schemeClr>
              </a:solidFill>
              <a:latin typeface="Georgia"/>
              <a:cs typeface="Georgia"/>
            </a:endParaRPr>
          </a:p>
          <a:p>
            <a:pPr>
              <a:lnSpc>
                <a:spcPct val="50000"/>
              </a:lnSpc>
            </a:pPr>
            <a:endParaRPr lang="en-US" dirty="0"/>
          </a:p>
        </p:txBody>
      </p:sp>
      <p:sp>
        <p:nvSpPr>
          <p:cNvPr id="147" name="Rectangle 146">
            <a:extLst>
              <a:ext uri="{FF2B5EF4-FFF2-40B4-BE49-F238E27FC236}">
                <a16:creationId xmlns:a16="http://schemas.microsoft.com/office/drawing/2014/main" id="{0ADC119A-785D-4A1D-B71E-F6595E29945C}"/>
              </a:ext>
            </a:extLst>
          </p:cNvPr>
          <p:cNvSpPr/>
          <p:nvPr/>
        </p:nvSpPr>
        <p:spPr>
          <a:xfrm>
            <a:off x="7083478" y="-15998"/>
            <a:ext cx="2060522" cy="6881684"/>
          </a:xfrm>
          <a:prstGeom prst="rect">
            <a:avLst/>
          </a:prstGeom>
          <a:solidFill>
            <a:srgbClr val="3F80CD">
              <a:alpha val="1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rgbClr val="FFFF00"/>
              </a:solidFill>
            </a:endParaRPr>
          </a:p>
        </p:txBody>
      </p:sp>
      <p:cxnSp>
        <p:nvCxnSpPr>
          <p:cNvPr id="148" name="Straight Connector 147">
            <a:extLst>
              <a:ext uri="{FF2B5EF4-FFF2-40B4-BE49-F238E27FC236}">
                <a16:creationId xmlns:a16="http://schemas.microsoft.com/office/drawing/2014/main" id="{F1748846-2265-49E6-B9DF-868F84C78341}"/>
              </a:ext>
            </a:extLst>
          </p:cNvPr>
          <p:cNvCxnSpPr/>
          <p:nvPr/>
        </p:nvCxnSpPr>
        <p:spPr>
          <a:xfrm>
            <a:off x="3963527" y="0"/>
            <a:ext cx="0" cy="2769793"/>
          </a:xfrm>
          <a:prstGeom prst="line">
            <a:avLst/>
          </a:prstGeom>
          <a:ln w="15875">
            <a:solidFill>
              <a:srgbClr val="26A3A1">
                <a:alpha val="10000"/>
              </a:srgbClr>
            </a:solidFill>
          </a:ln>
          <a:effectLst/>
        </p:spPr>
        <p:style>
          <a:lnRef idx="2">
            <a:schemeClr val="accent1"/>
          </a:lnRef>
          <a:fillRef idx="0">
            <a:schemeClr val="accent1"/>
          </a:fillRef>
          <a:effectRef idx="1">
            <a:schemeClr val="accent1"/>
          </a:effectRef>
          <a:fontRef idx="minor">
            <a:schemeClr val="tx1"/>
          </a:fontRef>
        </p:style>
      </p:cxnSp>
      <p:cxnSp>
        <p:nvCxnSpPr>
          <p:cNvPr id="149" name="Straight Connector 148">
            <a:extLst>
              <a:ext uri="{FF2B5EF4-FFF2-40B4-BE49-F238E27FC236}">
                <a16:creationId xmlns:a16="http://schemas.microsoft.com/office/drawing/2014/main" id="{0E457B4F-A888-4735-A9AC-1361FE46B6B1}"/>
              </a:ext>
            </a:extLst>
          </p:cNvPr>
          <p:cNvCxnSpPr/>
          <p:nvPr/>
        </p:nvCxnSpPr>
        <p:spPr>
          <a:xfrm flipH="1">
            <a:off x="2349129" y="2769793"/>
            <a:ext cx="4650229" cy="0"/>
          </a:xfrm>
          <a:prstGeom prst="line">
            <a:avLst/>
          </a:prstGeom>
          <a:ln w="15875">
            <a:solidFill>
              <a:srgbClr val="26A3A1">
                <a:alpha val="10000"/>
              </a:srgbClr>
            </a:solidFill>
          </a:ln>
          <a:effectLst/>
        </p:spPr>
        <p:style>
          <a:lnRef idx="2">
            <a:schemeClr val="accent1"/>
          </a:lnRef>
          <a:fillRef idx="0">
            <a:schemeClr val="accent1"/>
          </a:fillRef>
          <a:effectRef idx="1">
            <a:schemeClr val="accent1"/>
          </a:effectRef>
          <a:fontRef idx="minor">
            <a:schemeClr val="tx1"/>
          </a:fontRef>
        </p:style>
      </p:cxnSp>
      <p:cxnSp>
        <p:nvCxnSpPr>
          <p:cNvPr id="150" name="Straight Connector 149">
            <a:extLst>
              <a:ext uri="{FF2B5EF4-FFF2-40B4-BE49-F238E27FC236}">
                <a16:creationId xmlns:a16="http://schemas.microsoft.com/office/drawing/2014/main" id="{18162E0E-86A2-41E0-A6C3-060EC30C6726}"/>
              </a:ext>
            </a:extLst>
          </p:cNvPr>
          <p:cNvCxnSpPr/>
          <p:nvPr/>
        </p:nvCxnSpPr>
        <p:spPr>
          <a:xfrm flipH="1">
            <a:off x="2355709" y="3981775"/>
            <a:ext cx="4650229" cy="0"/>
          </a:xfrm>
          <a:prstGeom prst="line">
            <a:avLst/>
          </a:prstGeom>
          <a:ln w="15875">
            <a:solidFill>
              <a:srgbClr val="26A3A1">
                <a:alpha val="10000"/>
              </a:srgbClr>
            </a:solidFill>
          </a:ln>
          <a:effectLst/>
        </p:spPr>
        <p:style>
          <a:lnRef idx="2">
            <a:schemeClr val="accent1"/>
          </a:lnRef>
          <a:fillRef idx="0">
            <a:schemeClr val="accent1"/>
          </a:fillRef>
          <a:effectRef idx="1">
            <a:schemeClr val="accent1"/>
          </a:effectRef>
          <a:fontRef idx="minor">
            <a:schemeClr val="tx1"/>
          </a:fontRef>
        </p:style>
      </p:cxnSp>
      <p:cxnSp>
        <p:nvCxnSpPr>
          <p:cNvPr id="151" name="Straight Connector 150">
            <a:extLst>
              <a:ext uri="{FF2B5EF4-FFF2-40B4-BE49-F238E27FC236}">
                <a16:creationId xmlns:a16="http://schemas.microsoft.com/office/drawing/2014/main" id="{49934D35-3A47-4701-9F9C-95D4AB77C545}"/>
              </a:ext>
            </a:extLst>
          </p:cNvPr>
          <p:cNvCxnSpPr/>
          <p:nvPr/>
        </p:nvCxnSpPr>
        <p:spPr>
          <a:xfrm>
            <a:off x="4645702" y="3984640"/>
            <a:ext cx="0" cy="2987566"/>
          </a:xfrm>
          <a:prstGeom prst="line">
            <a:avLst/>
          </a:prstGeom>
          <a:ln w="15875">
            <a:solidFill>
              <a:srgbClr val="26A3A1">
                <a:alpha val="10000"/>
              </a:srgbClr>
            </a:solidFill>
          </a:ln>
          <a:effectLst/>
        </p:spPr>
        <p:style>
          <a:lnRef idx="2">
            <a:schemeClr val="accent1"/>
          </a:lnRef>
          <a:fillRef idx="0">
            <a:schemeClr val="accent1"/>
          </a:fillRef>
          <a:effectRef idx="1">
            <a:schemeClr val="accent1"/>
          </a:effectRef>
          <a:fontRef idx="minor">
            <a:schemeClr val="tx1"/>
          </a:fontRef>
        </p:style>
      </p:cxnSp>
      <p:sp>
        <p:nvSpPr>
          <p:cNvPr id="152" name="TextBox 151">
            <a:extLst>
              <a:ext uri="{FF2B5EF4-FFF2-40B4-BE49-F238E27FC236}">
                <a16:creationId xmlns:a16="http://schemas.microsoft.com/office/drawing/2014/main" id="{C58FC695-6303-4961-BD69-20C705626981}"/>
              </a:ext>
            </a:extLst>
          </p:cNvPr>
          <p:cNvSpPr txBox="1"/>
          <p:nvPr/>
        </p:nvSpPr>
        <p:spPr>
          <a:xfrm>
            <a:off x="7168195" y="1457054"/>
            <a:ext cx="1457857" cy="230832"/>
          </a:xfrm>
          <a:prstGeom prst="rect">
            <a:avLst/>
          </a:prstGeom>
          <a:noFill/>
        </p:spPr>
        <p:txBody>
          <a:bodyPr wrap="square" rtlCol="0">
            <a:spAutoFit/>
          </a:bodyPr>
          <a:lstStyle/>
          <a:p>
            <a:r>
              <a:rPr lang="en-US" sz="900" dirty="0">
                <a:solidFill>
                  <a:srgbClr val="1A8CB2"/>
                </a:solidFill>
              </a:rPr>
              <a:t>Behavior</a:t>
            </a:r>
          </a:p>
        </p:txBody>
      </p:sp>
      <p:sp>
        <p:nvSpPr>
          <p:cNvPr id="153" name="TextBox 152">
            <a:extLst>
              <a:ext uri="{FF2B5EF4-FFF2-40B4-BE49-F238E27FC236}">
                <a16:creationId xmlns:a16="http://schemas.microsoft.com/office/drawing/2014/main" id="{FBF4FA34-7944-4E88-BFFB-F717C75C9356}"/>
              </a:ext>
            </a:extLst>
          </p:cNvPr>
          <p:cNvSpPr txBox="1"/>
          <p:nvPr/>
        </p:nvSpPr>
        <p:spPr>
          <a:xfrm>
            <a:off x="7207482" y="4006042"/>
            <a:ext cx="1457857" cy="230832"/>
          </a:xfrm>
          <a:prstGeom prst="rect">
            <a:avLst/>
          </a:prstGeom>
          <a:noFill/>
        </p:spPr>
        <p:txBody>
          <a:bodyPr wrap="square" rtlCol="0">
            <a:spAutoFit/>
          </a:bodyPr>
          <a:lstStyle/>
          <a:p>
            <a:r>
              <a:rPr lang="en-US" sz="900" dirty="0">
                <a:solidFill>
                  <a:srgbClr val="1A8CB2"/>
                </a:solidFill>
              </a:rPr>
              <a:t>Influences</a:t>
            </a:r>
          </a:p>
        </p:txBody>
      </p:sp>
      <p:sp>
        <p:nvSpPr>
          <p:cNvPr id="154" name="TextBox 153">
            <a:extLst>
              <a:ext uri="{FF2B5EF4-FFF2-40B4-BE49-F238E27FC236}">
                <a16:creationId xmlns:a16="http://schemas.microsoft.com/office/drawing/2014/main" id="{077ECA9F-BCB0-466E-A467-1410EB6980E6}"/>
              </a:ext>
            </a:extLst>
          </p:cNvPr>
          <p:cNvSpPr txBox="1"/>
          <p:nvPr/>
        </p:nvSpPr>
        <p:spPr>
          <a:xfrm>
            <a:off x="7181153" y="1712341"/>
            <a:ext cx="1197790" cy="237244"/>
          </a:xfrm>
          <a:prstGeom prst="rect">
            <a:avLst/>
          </a:prstGeom>
          <a:noFill/>
        </p:spPr>
        <p:txBody>
          <a:bodyPr wrap="square" rtlCol="0">
            <a:spAutoFit/>
          </a:bodyPr>
          <a:lstStyle/>
          <a:p>
            <a:pPr lvl="0">
              <a:lnSpc>
                <a:spcPct val="150000"/>
              </a:lnSpc>
            </a:pPr>
            <a:r>
              <a:rPr lang="en-US" sz="700" dirty="0">
                <a:solidFill>
                  <a:srgbClr val="206D7C"/>
                </a:solidFill>
              </a:rPr>
              <a:t>Irritated</a:t>
            </a:r>
          </a:p>
        </p:txBody>
      </p:sp>
      <p:sp>
        <p:nvSpPr>
          <p:cNvPr id="155" name="TextBox 154">
            <a:extLst>
              <a:ext uri="{FF2B5EF4-FFF2-40B4-BE49-F238E27FC236}">
                <a16:creationId xmlns:a16="http://schemas.microsoft.com/office/drawing/2014/main" id="{480E1A50-BD54-4F82-B48B-F768876C620E}"/>
              </a:ext>
            </a:extLst>
          </p:cNvPr>
          <p:cNvSpPr txBox="1"/>
          <p:nvPr/>
        </p:nvSpPr>
        <p:spPr>
          <a:xfrm>
            <a:off x="7194377" y="2108909"/>
            <a:ext cx="1078401" cy="237244"/>
          </a:xfrm>
          <a:prstGeom prst="rect">
            <a:avLst/>
          </a:prstGeom>
          <a:noFill/>
        </p:spPr>
        <p:txBody>
          <a:bodyPr wrap="square" rtlCol="0">
            <a:spAutoFit/>
          </a:bodyPr>
          <a:lstStyle/>
          <a:p>
            <a:pPr lvl="0">
              <a:lnSpc>
                <a:spcPct val="150000"/>
              </a:lnSpc>
            </a:pPr>
            <a:r>
              <a:rPr lang="en-US" sz="700" dirty="0">
                <a:solidFill>
                  <a:srgbClr val="206D7C"/>
                </a:solidFill>
              </a:rPr>
              <a:t>Excessive Swearing</a:t>
            </a:r>
          </a:p>
        </p:txBody>
      </p:sp>
      <p:sp>
        <p:nvSpPr>
          <p:cNvPr id="156" name="TextBox 155">
            <a:extLst>
              <a:ext uri="{FF2B5EF4-FFF2-40B4-BE49-F238E27FC236}">
                <a16:creationId xmlns:a16="http://schemas.microsoft.com/office/drawing/2014/main" id="{92B26C9B-31E7-4879-9C35-A2790BF0852A}"/>
              </a:ext>
            </a:extLst>
          </p:cNvPr>
          <p:cNvSpPr txBox="1"/>
          <p:nvPr/>
        </p:nvSpPr>
        <p:spPr>
          <a:xfrm>
            <a:off x="7200865" y="2491753"/>
            <a:ext cx="1071914" cy="237244"/>
          </a:xfrm>
          <a:prstGeom prst="rect">
            <a:avLst/>
          </a:prstGeom>
          <a:noFill/>
        </p:spPr>
        <p:txBody>
          <a:bodyPr wrap="square" rtlCol="0">
            <a:spAutoFit/>
          </a:bodyPr>
          <a:lstStyle/>
          <a:p>
            <a:pPr lvl="0">
              <a:lnSpc>
                <a:spcPct val="150000"/>
              </a:lnSpc>
            </a:pPr>
            <a:endParaRPr lang="en-US" sz="700" dirty="0">
              <a:solidFill>
                <a:srgbClr val="206D7C"/>
              </a:solidFill>
            </a:endParaRPr>
          </a:p>
        </p:txBody>
      </p:sp>
      <p:sp>
        <p:nvSpPr>
          <p:cNvPr id="157" name="TextBox 156">
            <a:extLst>
              <a:ext uri="{FF2B5EF4-FFF2-40B4-BE49-F238E27FC236}">
                <a16:creationId xmlns:a16="http://schemas.microsoft.com/office/drawing/2014/main" id="{A064E208-1C94-42A7-AE4C-81D0644AA89F}"/>
              </a:ext>
            </a:extLst>
          </p:cNvPr>
          <p:cNvSpPr txBox="1"/>
          <p:nvPr/>
        </p:nvSpPr>
        <p:spPr>
          <a:xfrm>
            <a:off x="7194111" y="2427055"/>
            <a:ext cx="1469013" cy="237244"/>
          </a:xfrm>
          <a:prstGeom prst="rect">
            <a:avLst/>
          </a:prstGeom>
          <a:noFill/>
        </p:spPr>
        <p:txBody>
          <a:bodyPr wrap="square" rtlCol="0">
            <a:spAutoFit/>
          </a:bodyPr>
          <a:lstStyle/>
          <a:p>
            <a:pPr lvl="0">
              <a:lnSpc>
                <a:spcPct val="150000"/>
              </a:lnSpc>
            </a:pPr>
            <a:r>
              <a:rPr lang="en-US" sz="700" dirty="0">
                <a:solidFill>
                  <a:srgbClr val="206D7C"/>
                </a:solidFill>
              </a:rPr>
              <a:t>Over-Spending for gambling</a:t>
            </a:r>
          </a:p>
        </p:txBody>
      </p:sp>
      <p:sp>
        <p:nvSpPr>
          <p:cNvPr id="158" name="TextBox 157">
            <a:extLst>
              <a:ext uri="{FF2B5EF4-FFF2-40B4-BE49-F238E27FC236}">
                <a16:creationId xmlns:a16="http://schemas.microsoft.com/office/drawing/2014/main" id="{61CC80EC-A51F-47FF-8AF6-A18093A5E7F0}"/>
              </a:ext>
            </a:extLst>
          </p:cNvPr>
          <p:cNvSpPr txBox="1"/>
          <p:nvPr/>
        </p:nvSpPr>
        <p:spPr>
          <a:xfrm>
            <a:off x="7192094" y="2839382"/>
            <a:ext cx="1186849" cy="237244"/>
          </a:xfrm>
          <a:prstGeom prst="rect">
            <a:avLst/>
          </a:prstGeom>
          <a:noFill/>
        </p:spPr>
        <p:txBody>
          <a:bodyPr wrap="square" rtlCol="0">
            <a:spAutoFit/>
          </a:bodyPr>
          <a:lstStyle/>
          <a:p>
            <a:pPr lvl="0">
              <a:lnSpc>
                <a:spcPct val="150000"/>
              </a:lnSpc>
            </a:pPr>
            <a:r>
              <a:rPr lang="en-US" sz="700" dirty="0">
                <a:solidFill>
                  <a:srgbClr val="206D7C"/>
                </a:solidFill>
              </a:rPr>
              <a:t>Paranoia</a:t>
            </a:r>
          </a:p>
        </p:txBody>
      </p:sp>
      <p:sp>
        <p:nvSpPr>
          <p:cNvPr id="159" name="Rectangle 158">
            <a:extLst>
              <a:ext uri="{FF2B5EF4-FFF2-40B4-BE49-F238E27FC236}">
                <a16:creationId xmlns:a16="http://schemas.microsoft.com/office/drawing/2014/main" id="{5DDFE988-25F0-4A3A-A5AE-CBEDCA616A77}"/>
              </a:ext>
            </a:extLst>
          </p:cNvPr>
          <p:cNvSpPr/>
          <p:nvPr/>
        </p:nvSpPr>
        <p:spPr>
          <a:xfrm>
            <a:off x="7281264" y="2348387"/>
            <a:ext cx="1503075" cy="5029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0" name="Rectangle 159">
            <a:extLst>
              <a:ext uri="{FF2B5EF4-FFF2-40B4-BE49-F238E27FC236}">
                <a16:creationId xmlns:a16="http://schemas.microsoft.com/office/drawing/2014/main" id="{C04306AC-DD13-4FE4-B822-C8CB09A304C8}"/>
              </a:ext>
            </a:extLst>
          </p:cNvPr>
          <p:cNvSpPr/>
          <p:nvPr/>
        </p:nvSpPr>
        <p:spPr>
          <a:xfrm>
            <a:off x="7283455" y="2348387"/>
            <a:ext cx="908360" cy="50291"/>
          </a:xfrm>
          <a:prstGeom prst="rect">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1" name="Rectangle 160">
            <a:extLst>
              <a:ext uri="{FF2B5EF4-FFF2-40B4-BE49-F238E27FC236}">
                <a16:creationId xmlns:a16="http://schemas.microsoft.com/office/drawing/2014/main" id="{FD70BC95-18AA-4086-B663-38D3FD07C0F5}"/>
              </a:ext>
            </a:extLst>
          </p:cNvPr>
          <p:cNvSpPr/>
          <p:nvPr/>
        </p:nvSpPr>
        <p:spPr>
          <a:xfrm>
            <a:off x="7280280" y="1960455"/>
            <a:ext cx="1503075" cy="5029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2" name="Rectangle 161">
            <a:extLst>
              <a:ext uri="{FF2B5EF4-FFF2-40B4-BE49-F238E27FC236}">
                <a16:creationId xmlns:a16="http://schemas.microsoft.com/office/drawing/2014/main" id="{BF7182A7-DAAD-4EBD-B883-82E565BF4EFD}"/>
              </a:ext>
            </a:extLst>
          </p:cNvPr>
          <p:cNvSpPr/>
          <p:nvPr/>
        </p:nvSpPr>
        <p:spPr>
          <a:xfrm>
            <a:off x="7282470" y="1960455"/>
            <a:ext cx="1203395" cy="50291"/>
          </a:xfrm>
          <a:prstGeom prst="rect">
            <a:avLst/>
          </a:prstGeom>
          <a:solidFill>
            <a:srgbClr val="1B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3" name="Rectangle 162">
            <a:extLst>
              <a:ext uri="{FF2B5EF4-FFF2-40B4-BE49-F238E27FC236}">
                <a16:creationId xmlns:a16="http://schemas.microsoft.com/office/drawing/2014/main" id="{97B4A77B-1CD4-46FC-A248-1BD6B205C469}"/>
              </a:ext>
            </a:extLst>
          </p:cNvPr>
          <p:cNvSpPr/>
          <p:nvPr/>
        </p:nvSpPr>
        <p:spPr>
          <a:xfrm>
            <a:off x="7278089" y="2689129"/>
            <a:ext cx="1503075" cy="5029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4" name="Rectangle 163">
            <a:extLst>
              <a:ext uri="{FF2B5EF4-FFF2-40B4-BE49-F238E27FC236}">
                <a16:creationId xmlns:a16="http://schemas.microsoft.com/office/drawing/2014/main" id="{D2641A63-88A0-4763-87ED-70ED3B8811AA}"/>
              </a:ext>
            </a:extLst>
          </p:cNvPr>
          <p:cNvSpPr/>
          <p:nvPr/>
        </p:nvSpPr>
        <p:spPr>
          <a:xfrm>
            <a:off x="7280280" y="2689129"/>
            <a:ext cx="352062" cy="50291"/>
          </a:xfrm>
          <a:prstGeom prst="rect">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5" name="Rectangle 164">
            <a:extLst>
              <a:ext uri="{FF2B5EF4-FFF2-40B4-BE49-F238E27FC236}">
                <a16:creationId xmlns:a16="http://schemas.microsoft.com/office/drawing/2014/main" id="{D598CBA7-279D-4D51-8297-6A207D39B39E}"/>
              </a:ext>
            </a:extLst>
          </p:cNvPr>
          <p:cNvSpPr/>
          <p:nvPr/>
        </p:nvSpPr>
        <p:spPr>
          <a:xfrm>
            <a:off x="7281264" y="3089813"/>
            <a:ext cx="1503075" cy="5029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6" name="Rectangle 165">
            <a:extLst>
              <a:ext uri="{FF2B5EF4-FFF2-40B4-BE49-F238E27FC236}">
                <a16:creationId xmlns:a16="http://schemas.microsoft.com/office/drawing/2014/main" id="{92581D01-EA36-45F2-A370-F914EAF50875}"/>
              </a:ext>
            </a:extLst>
          </p:cNvPr>
          <p:cNvSpPr/>
          <p:nvPr/>
        </p:nvSpPr>
        <p:spPr>
          <a:xfrm>
            <a:off x="7283456" y="3089813"/>
            <a:ext cx="671980" cy="50291"/>
          </a:xfrm>
          <a:prstGeom prst="rect">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7" name="TextBox 166">
            <a:extLst>
              <a:ext uri="{FF2B5EF4-FFF2-40B4-BE49-F238E27FC236}">
                <a16:creationId xmlns:a16="http://schemas.microsoft.com/office/drawing/2014/main" id="{F8B79411-1531-4CBB-B721-015DC4F6AD50}"/>
              </a:ext>
            </a:extLst>
          </p:cNvPr>
          <p:cNvSpPr txBox="1"/>
          <p:nvPr/>
        </p:nvSpPr>
        <p:spPr>
          <a:xfrm>
            <a:off x="7179496" y="4204912"/>
            <a:ext cx="895719" cy="1408078"/>
          </a:xfrm>
          <a:prstGeom prst="rect">
            <a:avLst/>
          </a:prstGeom>
          <a:noFill/>
        </p:spPr>
        <p:txBody>
          <a:bodyPr wrap="square" rtlCol="0">
            <a:spAutoFit/>
          </a:bodyPr>
          <a:lstStyle/>
          <a:p>
            <a:pPr lvl="0">
              <a:lnSpc>
                <a:spcPct val="250000"/>
              </a:lnSpc>
            </a:pPr>
            <a:r>
              <a:rPr lang="en-GB" sz="600" dirty="0">
                <a:solidFill>
                  <a:srgbClr val="206D7C"/>
                </a:solidFill>
              </a:rPr>
              <a:t>·  GRAND CHILDREN</a:t>
            </a:r>
            <a:endParaRPr lang="en-US" sz="600" dirty="0">
              <a:solidFill>
                <a:srgbClr val="206D7C"/>
              </a:solidFill>
            </a:endParaRPr>
          </a:p>
          <a:p>
            <a:pPr lvl="0">
              <a:lnSpc>
                <a:spcPct val="250000"/>
              </a:lnSpc>
            </a:pPr>
            <a:r>
              <a:rPr lang="en-GB" sz="600" dirty="0">
                <a:solidFill>
                  <a:srgbClr val="206D7C"/>
                </a:solidFill>
              </a:rPr>
              <a:t>·  </a:t>
            </a:r>
            <a:r>
              <a:rPr lang="es-ES_tradnl" sz="600" dirty="0">
                <a:solidFill>
                  <a:srgbClr val="206D7C"/>
                </a:solidFill>
              </a:rPr>
              <a:t>COLLEAGUES</a:t>
            </a:r>
          </a:p>
          <a:p>
            <a:pPr lvl="0">
              <a:lnSpc>
                <a:spcPct val="250000"/>
              </a:lnSpc>
            </a:pPr>
            <a:r>
              <a:rPr lang="es-ES_tradnl" sz="600" dirty="0">
                <a:solidFill>
                  <a:srgbClr val="206D7C"/>
                </a:solidFill>
              </a:rPr>
              <a:t>·  KINDNESS</a:t>
            </a:r>
            <a:endParaRPr lang="en-US" sz="600" dirty="0">
              <a:solidFill>
                <a:srgbClr val="206D7C"/>
              </a:solidFill>
            </a:endParaRPr>
          </a:p>
          <a:p>
            <a:pPr lvl="0">
              <a:lnSpc>
                <a:spcPct val="250000"/>
              </a:lnSpc>
            </a:pPr>
            <a:endParaRPr lang="en-US" dirty="0">
              <a:solidFill>
                <a:schemeClr val="tx1">
                  <a:lumMod val="50000"/>
                  <a:lumOff val="50000"/>
                </a:schemeClr>
              </a:solidFill>
            </a:endParaRPr>
          </a:p>
        </p:txBody>
      </p:sp>
      <p:sp>
        <p:nvSpPr>
          <p:cNvPr id="168" name="TextBox 167">
            <a:extLst>
              <a:ext uri="{FF2B5EF4-FFF2-40B4-BE49-F238E27FC236}">
                <a16:creationId xmlns:a16="http://schemas.microsoft.com/office/drawing/2014/main" id="{CC9A223A-9A78-474C-8DFD-BA1964A66E1B}"/>
              </a:ext>
            </a:extLst>
          </p:cNvPr>
          <p:cNvSpPr txBox="1"/>
          <p:nvPr/>
        </p:nvSpPr>
        <p:spPr>
          <a:xfrm>
            <a:off x="-1076240" y="1049385"/>
            <a:ext cx="184666" cy="369332"/>
          </a:xfrm>
          <a:prstGeom prst="rect">
            <a:avLst/>
          </a:prstGeom>
          <a:noFill/>
        </p:spPr>
        <p:txBody>
          <a:bodyPr wrap="none" rtlCol="0">
            <a:spAutoFit/>
          </a:bodyPr>
          <a:lstStyle/>
          <a:p>
            <a:endParaRPr lang="en-US" dirty="0"/>
          </a:p>
        </p:txBody>
      </p:sp>
      <p:sp>
        <p:nvSpPr>
          <p:cNvPr id="169" name="TextBox 168">
            <a:extLst>
              <a:ext uri="{FF2B5EF4-FFF2-40B4-BE49-F238E27FC236}">
                <a16:creationId xmlns:a16="http://schemas.microsoft.com/office/drawing/2014/main" id="{63550B4C-D202-48B2-8BC0-A6F092DE75B1}"/>
              </a:ext>
            </a:extLst>
          </p:cNvPr>
          <p:cNvSpPr txBox="1"/>
          <p:nvPr/>
        </p:nvSpPr>
        <p:spPr>
          <a:xfrm>
            <a:off x="7942658" y="4195569"/>
            <a:ext cx="895719" cy="1408078"/>
          </a:xfrm>
          <a:prstGeom prst="rect">
            <a:avLst/>
          </a:prstGeom>
          <a:noFill/>
        </p:spPr>
        <p:txBody>
          <a:bodyPr wrap="square" rtlCol="0">
            <a:spAutoFit/>
          </a:bodyPr>
          <a:lstStyle/>
          <a:p>
            <a:pPr lvl="0">
              <a:lnSpc>
                <a:spcPct val="250000"/>
              </a:lnSpc>
            </a:pPr>
            <a:r>
              <a:rPr lang="en-GB" sz="600" dirty="0">
                <a:solidFill>
                  <a:srgbClr val="206D7C"/>
                </a:solidFill>
              </a:rPr>
              <a:t>·  RESPECTING ELDERS</a:t>
            </a:r>
            <a:endParaRPr lang="en-US" sz="600" dirty="0">
              <a:solidFill>
                <a:srgbClr val="206D7C"/>
              </a:solidFill>
            </a:endParaRPr>
          </a:p>
          <a:p>
            <a:pPr lvl="0">
              <a:lnSpc>
                <a:spcPct val="250000"/>
              </a:lnSpc>
            </a:pPr>
            <a:r>
              <a:rPr lang="en-GB" sz="600" dirty="0">
                <a:solidFill>
                  <a:srgbClr val="206D7C"/>
                </a:solidFill>
              </a:rPr>
              <a:t>·  MATURITY</a:t>
            </a:r>
            <a:endParaRPr lang="es-ES_tradnl" sz="600" dirty="0">
              <a:solidFill>
                <a:srgbClr val="206D7C"/>
              </a:solidFill>
            </a:endParaRPr>
          </a:p>
          <a:p>
            <a:pPr lvl="0">
              <a:lnSpc>
                <a:spcPct val="250000"/>
              </a:lnSpc>
            </a:pPr>
            <a:r>
              <a:rPr lang="es-ES_tradnl" sz="600" dirty="0">
                <a:solidFill>
                  <a:srgbClr val="206D7C"/>
                </a:solidFill>
              </a:rPr>
              <a:t>·  </a:t>
            </a:r>
            <a:r>
              <a:rPr lang="en-GB" sz="600" dirty="0">
                <a:solidFill>
                  <a:srgbClr val="206D7C"/>
                </a:solidFill>
              </a:rPr>
              <a:t>FASHION TRENDS</a:t>
            </a:r>
            <a:endParaRPr lang="en-US" sz="600" dirty="0">
              <a:solidFill>
                <a:srgbClr val="206D7C"/>
              </a:solidFill>
            </a:endParaRPr>
          </a:p>
          <a:p>
            <a:pPr lvl="0">
              <a:lnSpc>
                <a:spcPct val="250000"/>
              </a:lnSpc>
            </a:pPr>
            <a:endParaRPr lang="en-US" dirty="0">
              <a:solidFill>
                <a:schemeClr val="tx1">
                  <a:lumMod val="50000"/>
                  <a:lumOff val="50000"/>
                </a:schemeClr>
              </a:solidFill>
            </a:endParaRPr>
          </a:p>
        </p:txBody>
      </p:sp>
      <p:cxnSp>
        <p:nvCxnSpPr>
          <p:cNvPr id="170" name="Straight Connector 169">
            <a:extLst>
              <a:ext uri="{FF2B5EF4-FFF2-40B4-BE49-F238E27FC236}">
                <a16:creationId xmlns:a16="http://schemas.microsoft.com/office/drawing/2014/main" id="{62ACE5CB-0BD1-4F15-81F4-2397C72B9641}"/>
              </a:ext>
            </a:extLst>
          </p:cNvPr>
          <p:cNvCxnSpPr/>
          <p:nvPr/>
        </p:nvCxnSpPr>
        <p:spPr>
          <a:xfrm>
            <a:off x="7278089" y="3851239"/>
            <a:ext cx="1547976" cy="0"/>
          </a:xfrm>
          <a:prstGeom prst="line">
            <a:avLst/>
          </a:prstGeom>
          <a:ln w="9525">
            <a:solidFill>
              <a:schemeClr val="bg1"/>
            </a:solidFill>
          </a:ln>
          <a:effectLst/>
        </p:spPr>
        <p:style>
          <a:lnRef idx="2">
            <a:schemeClr val="accent1"/>
          </a:lnRef>
          <a:fillRef idx="0">
            <a:schemeClr val="accent1"/>
          </a:fillRef>
          <a:effectRef idx="1">
            <a:schemeClr val="accent1"/>
          </a:effectRef>
          <a:fontRef idx="minor">
            <a:schemeClr val="tx1"/>
          </a:fontRef>
        </p:style>
      </p:cxnSp>
      <p:cxnSp>
        <p:nvCxnSpPr>
          <p:cNvPr id="171" name="Straight Connector 170">
            <a:extLst>
              <a:ext uri="{FF2B5EF4-FFF2-40B4-BE49-F238E27FC236}">
                <a16:creationId xmlns:a16="http://schemas.microsoft.com/office/drawing/2014/main" id="{D9BEF5B1-C78C-4E8D-8168-62CAEBB304F0}"/>
              </a:ext>
            </a:extLst>
          </p:cNvPr>
          <p:cNvCxnSpPr/>
          <p:nvPr/>
        </p:nvCxnSpPr>
        <p:spPr>
          <a:xfrm>
            <a:off x="3574156" y="3435776"/>
            <a:ext cx="946618" cy="0"/>
          </a:xfrm>
          <a:prstGeom prst="line">
            <a:avLst/>
          </a:prstGeom>
          <a:ln>
            <a:solidFill>
              <a:srgbClr val="CFEAFA"/>
            </a:solidFill>
          </a:ln>
          <a:effectLst/>
        </p:spPr>
        <p:style>
          <a:lnRef idx="2">
            <a:schemeClr val="accent1"/>
          </a:lnRef>
          <a:fillRef idx="0">
            <a:schemeClr val="accent1"/>
          </a:fillRef>
          <a:effectRef idx="1">
            <a:schemeClr val="accent1"/>
          </a:effectRef>
          <a:fontRef idx="minor">
            <a:schemeClr val="tx1"/>
          </a:fontRef>
        </p:style>
      </p:cxnSp>
      <p:cxnSp>
        <p:nvCxnSpPr>
          <p:cNvPr id="172" name="Straight Connector 171">
            <a:extLst>
              <a:ext uri="{FF2B5EF4-FFF2-40B4-BE49-F238E27FC236}">
                <a16:creationId xmlns:a16="http://schemas.microsoft.com/office/drawing/2014/main" id="{69D33F0E-E19A-4700-8504-21B3DFC4DD3F}"/>
              </a:ext>
            </a:extLst>
          </p:cNvPr>
          <p:cNvCxnSpPr/>
          <p:nvPr/>
        </p:nvCxnSpPr>
        <p:spPr>
          <a:xfrm>
            <a:off x="3574156" y="3435776"/>
            <a:ext cx="615521" cy="0"/>
          </a:xfrm>
          <a:prstGeom prst="line">
            <a:avLst/>
          </a:prstGeom>
          <a:ln>
            <a:solidFill>
              <a:srgbClr val="1A8CB2"/>
            </a:solidFill>
          </a:ln>
          <a:effectLst/>
        </p:spPr>
        <p:style>
          <a:lnRef idx="2">
            <a:schemeClr val="accent1"/>
          </a:lnRef>
          <a:fillRef idx="0">
            <a:schemeClr val="accent1"/>
          </a:fillRef>
          <a:effectRef idx="1">
            <a:schemeClr val="accent1"/>
          </a:effectRef>
          <a:fontRef idx="minor">
            <a:schemeClr val="tx1"/>
          </a:fontRef>
        </p:style>
      </p:cxnSp>
      <p:cxnSp>
        <p:nvCxnSpPr>
          <p:cNvPr id="173" name="Straight Connector 172">
            <a:extLst>
              <a:ext uri="{FF2B5EF4-FFF2-40B4-BE49-F238E27FC236}">
                <a16:creationId xmlns:a16="http://schemas.microsoft.com/office/drawing/2014/main" id="{5D9C2ED7-6FDE-4E35-B127-999E335EB8A1}"/>
              </a:ext>
            </a:extLst>
          </p:cNvPr>
          <p:cNvCxnSpPr/>
          <p:nvPr/>
        </p:nvCxnSpPr>
        <p:spPr>
          <a:xfrm>
            <a:off x="3574156" y="3657972"/>
            <a:ext cx="946618" cy="0"/>
          </a:xfrm>
          <a:prstGeom prst="line">
            <a:avLst/>
          </a:prstGeom>
          <a:ln>
            <a:solidFill>
              <a:srgbClr val="CFEAFA"/>
            </a:solidFill>
          </a:ln>
          <a:effectLst/>
        </p:spPr>
        <p:style>
          <a:lnRef idx="2">
            <a:schemeClr val="accent1"/>
          </a:lnRef>
          <a:fillRef idx="0">
            <a:schemeClr val="accent1"/>
          </a:fillRef>
          <a:effectRef idx="1">
            <a:schemeClr val="accent1"/>
          </a:effectRef>
          <a:fontRef idx="minor">
            <a:schemeClr val="tx1"/>
          </a:fontRef>
        </p:style>
      </p:cxnSp>
      <p:cxnSp>
        <p:nvCxnSpPr>
          <p:cNvPr id="174" name="Straight Connector 173">
            <a:extLst>
              <a:ext uri="{FF2B5EF4-FFF2-40B4-BE49-F238E27FC236}">
                <a16:creationId xmlns:a16="http://schemas.microsoft.com/office/drawing/2014/main" id="{64E5033D-8C0F-4FC5-95E6-DD42FE6BDAA1}"/>
              </a:ext>
            </a:extLst>
          </p:cNvPr>
          <p:cNvCxnSpPr/>
          <p:nvPr/>
        </p:nvCxnSpPr>
        <p:spPr>
          <a:xfrm>
            <a:off x="3575991" y="3662297"/>
            <a:ext cx="376323" cy="0"/>
          </a:xfrm>
          <a:prstGeom prst="line">
            <a:avLst/>
          </a:prstGeom>
          <a:ln>
            <a:solidFill>
              <a:srgbClr val="1A8CB2"/>
            </a:solidFill>
          </a:ln>
          <a:effectLst/>
        </p:spPr>
        <p:style>
          <a:lnRef idx="2">
            <a:schemeClr val="accent1"/>
          </a:lnRef>
          <a:fillRef idx="0">
            <a:schemeClr val="accent1"/>
          </a:fillRef>
          <a:effectRef idx="1">
            <a:schemeClr val="accent1"/>
          </a:effectRef>
          <a:fontRef idx="minor">
            <a:schemeClr val="tx1"/>
          </a:fontRef>
        </p:style>
      </p:cxnSp>
      <p:cxnSp>
        <p:nvCxnSpPr>
          <p:cNvPr id="175" name="Straight Connector 174">
            <a:extLst>
              <a:ext uri="{FF2B5EF4-FFF2-40B4-BE49-F238E27FC236}">
                <a16:creationId xmlns:a16="http://schemas.microsoft.com/office/drawing/2014/main" id="{30AFE7E0-D189-4283-AD00-013E11B7618D}"/>
              </a:ext>
            </a:extLst>
          </p:cNvPr>
          <p:cNvCxnSpPr/>
          <p:nvPr/>
        </p:nvCxnSpPr>
        <p:spPr>
          <a:xfrm>
            <a:off x="5697095" y="3440418"/>
            <a:ext cx="946618" cy="0"/>
          </a:xfrm>
          <a:prstGeom prst="line">
            <a:avLst/>
          </a:prstGeom>
          <a:ln>
            <a:solidFill>
              <a:srgbClr val="CFEAFA"/>
            </a:solidFill>
          </a:ln>
          <a:effectLst/>
        </p:spPr>
        <p:style>
          <a:lnRef idx="2">
            <a:schemeClr val="accent1"/>
          </a:lnRef>
          <a:fillRef idx="0">
            <a:schemeClr val="accent1"/>
          </a:fillRef>
          <a:effectRef idx="1">
            <a:schemeClr val="accent1"/>
          </a:effectRef>
          <a:fontRef idx="minor">
            <a:schemeClr val="tx1"/>
          </a:fontRef>
        </p:style>
      </p:cxnSp>
      <p:cxnSp>
        <p:nvCxnSpPr>
          <p:cNvPr id="176" name="Straight Connector 175">
            <a:extLst>
              <a:ext uri="{FF2B5EF4-FFF2-40B4-BE49-F238E27FC236}">
                <a16:creationId xmlns:a16="http://schemas.microsoft.com/office/drawing/2014/main" id="{049D7F1E-FFAE-43B4-BFA0-91F3ED6278C4}"/>
              </a:ext>
            </a:extLst>
          </p:cNvPr>
          <p:cNvCxnSpPr>
            <a:cxnSpLocks/>
          </p:cNvCxnSpPr>
          <p:nvPr/>
        </p:nvCxnSpPr>
        <p:spPr>
          <a:xfrm flipV="1">
            <a:off x="5697095" y="3439160"/>
            <a:ext cx="602105" cy="11418"/>
          </a:xfrm>
          <a:prstGeom prst="line">
            <a:avLst/>
          </a:prstGeom>
          <a:ln>
            <a:solidFill>
              <a:srgbClr val="1A8CB2"/>
            </a:solidFill>
          </a:ln>
          <a:effectLst/>
        </p:spPr>
        <p:style>
          <a:lnRef idx="2">
            <a:schemeClr val="accent1"/>
          </a:lnRef>
          <a:fillRef idx="0">
            <a:schemeClr val="accent1"/>
          </a:fillRef>
          <a:effectRef idx="1">
            <a:schemeClr val="accent1"/>
          </a:effectRef>
          <a:fontRef idx="minor">
            <a:schemeClr val="tx1"/>
          </a:fontRef>
        </p:style>
      </p:cxnSp>
      <p:cxnSp>
        <p:nvCxnSpPr>
          <p:cNvPr id="177" name="Straight Connector 176">
            <a:extLst>
              <a:ext uri="{FF2B5EF4-FFF2-40B4-BE49-F238E27FC236}">
                <a16:creationId xmlns:a16="http://schemas.microsoft.com/office/drawing/2014/main" id="{58469F3A-CDB6-4E07-A3F8-282714F10BC2}"/>
              </a:ext>
            </a:extLst>
          </p:cNvPr>
          <p:cNvCxnSpPr/>
          <p:nvPr/>
        </p:nvCxnSpPr>
        <p:spPr>
          <a:xfrm>
            <a:off x="5697095" y="3659271"/>
            <a:ext cx="946618" cy="0"/>
          </a:xfrm>
          <a:prstGeom prst="line">
            <a:avLst/>
          </a:prstGeom>
          <a:ln>
            <a:solidFill>
              <a:srgbClr val="CFEAFA"/>
            </a:solidFill>
          </a:ln>
          <a:effectLst/>
        </p:spPr>
        <p:style>
          <a:lnRef idx="2">
            <a:schemeClr val="accent1"/>
          </a:lnRef>
          <a:fillRef idx="0">
            <a:schemeClr val="accent1"/>
          </a:fillRef>
          <a:effectRef idx="1">
            <a:schemeClr val="accent1"/>
          </a:effectRef>
          <a:fontRef idx="minor">
            <a:schemeClr val="tx1"/>
          </a:fontRef>
        </p:style>
      </p:cxnSp>
      <p:cxnSp>
        <p:nvCxnSpPr>
          <p:cNvPr id="178" name="Straight Connector 177">
            <a:extLst>
              <a:ext uri="{FF2B5EF4-FFF2-40B4-BE49-F238E27FC236}">
                <a16:creationId xmlns:a16="http://schemas.microsoft.com/office/drawing/2014/main" id="{0DB29CC5-FFA8-4FDC-85BC-82693B10340C}"/>
              </a:ext>
            </a:extLst>
          </p:cNvPr>
          <p:cNvCxnSpPr>
            <a:cxnSpLocks/>
          </p:cNvCxnSpPr>
          <p:nvPr/>
        </p:nvCxnSpPr>
        <p:spPr>
          <a:xfrm flipV="1">
            <a:off x="5728191" y="3656847"/>
            <a:ext cx="464621" cy="60"/>
          </a:xfrm>
          <a:prstGeom prst="line">
            <a:avLst/>
          </a:prstGeom>
          <a:ln>
            <a:solidFill>
              <a:srgbClr val="1A8CB2"/>
            </a:solidFill>
          </a:ln>
          <a:effectLst/>
        </p:spPr>
        <p:style>
          <a:lnRef idx="2">
            <a:schemeClr val="accent1"/>
          </a:lnRef>
          <a:fillRef idx="0">
            <a:schemeClr val="accent1"/>
          </a:fillRef>
          <a:effectRef idx="1">
            <a:schemeClr val="accent1"/>
          </a:effectRef>
          <a:fontRef idx="minor">
            <a:schemeClr val="tx1"/>
          </a:fontRef>
        </p:style>
      </p:cxnSp>
      <p:sp>
        <p:nvSpPr>
          <p:cNvPr id="179" name="Oval 178">
            <a:extLst>
              <a:ext uri="{FF2B5EF4-FFF2-40B4-BE49-F238E27FC236}">
                <a16:creationId xmlns:a16="http://schemas.microsoft.com/office/drawing/2014/main" id="{36160E00-E610-4D61-9237-9A2106DA1BD8}"/>
              </a:ext>
            </a:extLst>
          </p:cNvPr>
          <p:cNvSpPr/>
          <p:nvPr/>
        </p:nvSpPr>
        <p:spPr>
          <a:xfrm>
            <a:off x="4108333" y="3390946"/>
            <a:ext cx="89660" cy="89660"/>
          </a:xfrm>
          <a:prstGeom prst="ellipse">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1A8CB2"/>
              </a:solidFill>
            </a:endParaRPr>
          </a:p>
        </p:txBody>
      </p:sp>
      <p:sp>
        <p:nvSpPr>
          <p:cNvPr id="180" name="Oval 179">
            <a:extLst>
              <a:ext uri="{FF2B5EF4-FFF2-40B4-BE49-F238E27FC236}">
                <a16:creationId xmlns:a16="http://schemas.microsoft.com/office/drawing/2014/main" id="{2EFC856A-5033-434D-9EED-DA2B6D6BD081}"/>
              </a:ext>
            </a:extLst>
          </p:cNvPr>
          <p:cNvSpPr/>
          <p:nvPr/>
        </p:nvSpPr>
        <p:spPr>
          <a:xfrm>
            <a:off x="3887505" y="3612384"/>
            <a:ext cx="89660" cy="89660"/>
          </a:xfrm>
          <a:prstGeom prst="ellipse">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1A8CB2"/>
              </a:solidFill>
            </a:endParaRPr>
          </a:p>
        </p:txBody>
      </p:sp>
      <p:sp>
        <p:nvSpPr>
          <p:cNvPr id="181" name="Oval 180">
            <a:extLst>
              <a:ext uri="{FF2B5EF4-FFF2-40B4-BE49-F238E27FC236}">
                <a16:creationId xmlns:a16="http://schemas.microsoft.com/office/drawing/2014/main" id="{39E7B8A3-A220-4BEE-A265-EE508481E9F2}"/>
              </a:ext>
            </a:extLst>
          </p:cNvPr>
          <p:cNvSpPr/>
          <p:nvPr/>
        </p:nvSpPr>
        <p:spPr>
          <a:xfrm flipH="1">
            <a:off x="6299200" y="3400328"/>
            <a:ext cx="77540" cy="80263"/>
          </a:xfrm>
          <a:prstGeom prst="ellipse">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1A8CB2"/>
              </a:solidFill>
            </a:endParaRPr>
          </a:p>
        </p:txBody>
      </p:sp>
      <p:sp>
        <p:nvSpPr>
          <p:cNvPr id="182" name="Oval 181">
            <a:extLst>
              <a:ext uri="{FF2B5EF4-FFF2-40B4-BE49-F238E27FC236}">
                <a16:creationId xmlns:a16="http://schemas.microsoft.com/office/drawing/2014/main" id="{3224941C-C252-4CB4-B3D7-DD0544B70BE1}"/>
              </a:ext>
            </a:extLst>
          </p:cNvPr>
          <p:cNvSpPr/>
          <p:nvPr/>
        </p:nvSpPr>
        <p:spPr>
          <a:xfrm>
            <a:off x="6103152" y="3622177"/>
            <a:ext cx="89660" cy="89660"/>
          </a:xfrm>
          <a:prstGeom prst="ellipse">
            <a:avLst/>
          </a:prstGeom>
          <a:solidFill>
            <a:srgbClr val="1A8CB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rgbClr val="1A8CB2"/>
              </a:solidFill>
            </a:endParaRPr>
          </a:p>
        </p:txBody>
      </p:sp>
      <p:sp>
        <p:nvSpPr>
          <p:cNvPr id="183" name="TextBox 182">
            <a:extLst>
              <a:ext uri="{FF2B5EF4-FFF2-40B4-BE49-F238E27FC236}">
                <a16:creationId xmlns:a16="http://schemas.microsoft.com/office/drawing/2014/main" id="{15F5852C-4EA4-48E5-B455-D15D8BE12B1C}"/>
              </a:ext>
            </a:extLst>
          </p:cNvPr>
          <p:cNvSpPr txBox="1"/>
          <p:nvPr/>
        </p:nvSpPr>
        <p:spPr>
          <a:xfrm>
            <a:off x="2678729" y="3286620"/>
            <a:ext cx="1010662" cy="244939"/>
          </a:xfrm>
          <a:prstGeom prst="rect">
            <a:avLst/>
          </a:prstGeom>
          <a:noFill/>
        </p:spPr>
        <p:txBody>
          <a:bodyPr wrap="square" rtlCol="0">
            <a:spAutoFit/>
          </a:bodyPr>
          <a:lstStyle/>
          <a:p>
            <a:pPr lvl="0">
              <a:lnSpc>
                <a:spcPct val="150000"/>
              </a:lnSpc>
            </a:pPr>
            <a:r>
              <a:rPr lang="en-US" sz="700" dirty="0">
                <a:solidFill>
                  <a:srgbClr val="206D7C"/>
                </a:solidFill>
              </a:rPr>
              <a:t>READING</a:t>
            </a:r>
          </a:p>
        </p:txBody>
      </p:sp>
      <p:sp>
        <p:nvSpPr>
          <p:cNvPr id="184" name="TextBox 183">
            <a:extLst>
              <a:ext uri="{FF2B5EF4-FFF2-40B4-BE49-F238E27FC236}">
                <a16:creationId xmlns:a16="http://schemas.microsoft.com/office/drawing/2014/main" id="{629D93A1-D0B1-4AE9-8B9F-18C5ACDFF944}"/>
              </a:ext>
            </a:extLst>
          </p:cNvPr>
          <p:cNvSpPr txBox="1"/>
          <p:nvPr/>
        </p:nvSpPr>
        <p:spPr>
          <a:xfrm>
            <a:off x="2683265" y="3516894"/>
            <a:ext cx="1010662" cy="244939"/>
          </a:xfrm>
          <a:prstGeom prst="rect">
            <a:avLst/>
          </a:prstGeom>
          <a:noFill/>
        </p:spPr>
        <p:txBody>
          <a:bodyPr wrap="square" rtlCol="0">
            <a:spAutoFit/>
          </a:bodyPr>
          <a:lstStyle/>
          <a:p>
            <a:pPr lvl="0">
              <a:lnSpc>
                <a:spcPct val="150000"/>
              </a:lnSpc>
            </a:pPr>
            <a:r>
              <a:rPr lang="en-US" sz="700" dirty="0">
                <a:solidFill>
                  <a:srgbClr val="206D7C"/>
                </a:solidFill>
              </a:rPr>
              <a:t>TRAVELLING</a:t>
            </a:r>
          </a:p>
        </p:txBody>
      </p:sp>
      <p:sp>
        <p:nvSpPr>
          <p:cNvPr id="185" name="TextBox 184">
            <a:extLst>
              <a:ext uri="{FF2B5EF4-FFF2-40B4-BE49-F238E27FC236}">
                <a16:creationId xmlns:a16="http://schemas.microsoft.com/office/drawing/2014/main" id="{A7A52792-CA0B-4C4C-B30C-9074B4DDA0EA}"/>
              </a:ext>
            </a:extLst>
          </p:cNvPr>
          <p:cNvSpPr txBox="1"/>
          <p:nvPr/>
        </p:nvSpPr>
        <p:spPr>
          <a:xfrm>
            <a:off x="4791475" y="3286620"/>
            <a:ext cx="751699" cy="244939"/>
          </a:xfrm>
          <a:prstGeom prst="rect">
            <a:avLst/>
          </a:prstGeom>
          <a:noFill/>
        </p:spPr>
        <p:txBody>
          <a:bodyPr wrap="square" rtlCol="0">
            <a:spAutoFit/>
          </a:bodyPr>
          <a:lstStyle/>
          <a:p>
            <a:pPr lvl="0">
              <a:lnSpc>
                <a:spcPct val="150000"/>
              </a:lnSpc>
            </a:pPr>
            <a:r>
              <a:rPr lang="en-US" sz="700" dirty="0">
                <a:solidFill>
                  <a:srgbClr val="206D7C"/>
                </a:solidFill>
              </a:rPr>
              <a:t>HEALTH</a:t>
            </a:r>
          </a:p>
        </p:txBody>
      </p:sp>
      <p:sp>
        <p:nvSpPr>
          <p:cNvPr id="186" name="TextBox 185">
            <a:extLst>
              <a:ext uri="{FF2B5EF4-FFF2-40B4-BE49-F238E27FC236}">
                <a16:creationId xmlns:a16="http://schemas.microsoft.com/office/drawing/2014/main" id="{5B722419-FE3D-45D4-B00C-221C2C1DE59D}"/>
              </a:ext>
            </a:extLst>
          </p:cNvPr>
          <p:cNvSpPr txBox="1"/>
          <p:nvPr/>
        </p:nvSpPr>
        <p:spPr>
          <a:xfrm>
            <a:off x="4795946" y="3506797"/>
            <a:ext cx="941839" cy="237244"/>
          </a:xfrm>
          <a:prstGeom prst="rect">
            <a:avLst/>
          </a:prstGeom>
          <a:noFill/>
        </p:spPr>
        <p:txBody>
          <a:bodyPr wrap="square" rtlCol="0">
            <a:spAutoFit/>
          </a:bodyPr>
          <a:lstStyle/>
          <a:p>
            <a:pPr lvl="0">
              <a:lnSpc>
                <a:spcPct val="150000"/>
              </a:lnSpc>
            </a:pPr>
            <a:r>
              <a:rPr lang="en-US" sz="700" dirty="0">
                <a:solidFill>
                  <a:srgbClr val="206D7C"/>
                </a:solidFill>
              </a:rPr>
              <a:t>FAMILY</a:t>
            </a:r>
          </a:p>
        </p:txBody>
      </p:sp>
      <p:pic>
        <p:nvPicPr>
          <p:cNvPr id="187" name="Picture 186" descr="bio-icon.png">
            <a:extLst>
              <a:ext uri="{FF2B5EF4-FFF2-40B4-BE49-F238E27FC236}">
                <a16:creationId xmlns:a16="http://schemas.microsoft.com/office/drawing/2014/main" id="{4BB707AA-864B-411B-9CAF-20247AEF8F2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78357" y="222943"/>
            <a:ext cx="223533" cy="223533"/>
          </a:xfrm>
          <a:prstGeom prst="rect">
            <a:avLst/>
          </a:prstGeom>
        </p:spPr>
      </p:pic>
      <p:pic>
        <p:nvPicPr>
          <p:cNvPr id="188" name="Picture 187" descr="frustrations-icon.png">
            <a:extLst>
              <a:ext uri="{FF2B5EF4-FFF2-40B4-BE49-F238E27FC236}">
                <a16:creationId xmlns:a16="http://schemas.microsoft.com/office/drawing/2014/main" id="{119C397F-C44D-4860-A50B-76759247AC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968035" y="4316385"/>
            <a:ext cx="208249" cy="208249"/>
          </a:xfrm>
          <a:prstGeom prst="rect">
            <a:avLst/>
          </a:prstGeom>
        </p:spPr>
      </p:pic>
      <p:pic>
        <p:nvPicPr>
          <p:cNvPr id="189" name="Picture 188" descr="goals-icon.png">
            <a:extLst>
              <a:ext uri="{FF2B5EF4-FFF2-40B4-BE49-F238E27FC236}">
                <a16:creationId xmlns:a16="http://schemas.microsoft.com/office/drawing/2014/main" id="{4EFE1BB6-51C8-4197-A189-D511AC8CA37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726668" y="4233476"/>
            <a:ext cx="240427" cy="240427"/>
          </a:xfrm>
          <a:prstGeom prst="rect">
            <a:avLst/>
          </a:prstGeom>
        </p:spPr>
      </p:pic>
      <p:pic>
        <p:nvPicPr>
          <p:cNvPr id="190" name="Picture 189" descr="personality-icon.png">
            <a:extLst>
              <a:ext uri="{FF2B5EF4-FFF2-40B4-BE49-F238E27FC236}">
                <a16:creationId xmlns:a16="http://schemas.microsoft.com/office/drawing/2014/main" id="{B7A1DE41-36B6-4253-A2ED-0D96433ED055}"/>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96717" y="209907"/>
            <a:ext cx="240427" cy="240427"/>
          </a:xfrm>
          <a:prstGeom prst="rect">
            <a:avLst/>
          </a:prstGeom>
        </p:spPr>
      </p:pic>
      <p:pic>
        <p:nvPicPr>
          <p:cNvPr id="191" name="Picture 190" descr="motivations-icon.png">
            <a:extLst>
              <a:ext uri="{FF2B5EF4-FFF2-40B4-BE49-F238E27FC236}">
                <a16:creationId xmlns:a16="http://schemas.microsoft.com/office/drawing/2014/main" id="{0BF6C21E-85D2-41DE-9CEA-DD6571F65D1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755199" y="3006655"/>
            <a:ext cx="158808" cy="230832"/>
          </a:xfrm>
          <a:prstGeom prst="rect">
            <a:avLst/>
          </a:prstGeom>
        </p:spPr>
      </p:pic>
      <p:cxnSp>
        <p:nvCxnSpPr>
          <p:cNvPr id="192" name="Straight Connector 191">
            <a:extLst>
              <a:ext uri="{FF2B5EF4-FFF2-40B4-BE49-F238E27FC236}">
                <a16:creationId xmlns:a16="http://schemas.microsoft.com/office/drawing/2014/main" id="{EC9EC3CE-F20A-4420-9821-39769E8ABFDB}"/>
              </a:ext>
            </a:extLst>
          </p:cNvPr>
          <p:cNvCxnSpPr/>
          <p:nvPr/>
        </p:nvCxnSpPr>
        <p:spPr>
          <a:xfrm>
            <a:off x="7287789" y="5159347"/>
            <a:ext cx="1547976" cy="0"/>
          </a:xfrm>
          <a:prstGeom prst="line">
            <a:avLst/>
          </a:prstGeom>
          <a:ln w="9525">
            <a:solidFill>
              <a:schemeClr val="bg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307197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1051</TotalTime>
  <Words>605</Words>
  <Application>Microsoft Office PowerPoint</Application>
  <PresentationFormat>On-screen Show (4:3)</PresentationFormat>
  <Paragraphs>168</Paragraphs>
  <Slides>3</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Georgia</vt:lpstr>
      <vt:lpstr>Office Theme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Elena</dc:creator>
  <cp:lastModifiedBy>Dhaval Modi</cp:lastModifiedBy>
  <cp:revision>87</cp:revision>
  <dcterms:created xsi:type="dcterms:W3CDTF">2017-06-29T07:13:46Z</dcterms:created>
  <dcterms:modified xsi:type="dcterms:W3CDTF">2019-11-26T20:51:21Z</dcterms:modified>
</cp:coreProperties>
</file>

<file path=docProps/thumbnail.jpeg>
</file>